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9259f786a5b408c" /><Relationship Type="http://schemas.openxmlformats.org/officeDocument/2006/relationships/extended-properties" Target="/docProps/app.xml" Id="Rada4ca1dc53a4b61" /><Relationship Type="http://schemas.openxmlformats.org/officeDocument/2006/relationships/officeDocument" Target="/ppt/presentation.xml" Id="R206b40e8a208495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dc16726a4b54566"/>
  </p:sldMasterIdLst>
  <p:notesMasterIdLst>
    <p:notesMasterId xmlns:r="http://schemas.openxmlformats.org/officeDocument/2006/relationships" r:id="R9373f85c4ae64cd6"/>
  </p:notesMasterIdLst>
  <p:sldIdLst>
    <p:sldId xmlns:r="http://schemas.openxmlformats.org/officeDocument/2006/relationships" id="256" r:id="R2f213a6c3b0d482b"/>
    <p:sldId xmlns:r="http://schemas.openxmlformats.org/officeDocument/2006/relationships" id="257" r:id="R16746cf789c44394"/>
    <p:sldId xmlns:r="http://schemas.openxmlformats.org/officeDocument/2006/relationships" id="258" r:id="R70f6de4ba5094c1a"/>
    <p:sldId xmlns:r="http://schemas.openxmlformats.org/officeDocument/2006/relationships" id="259" r:id="R4aeda13d33de4e41"/>
    <p:sldId xmlns:r="http://schemas.openxmlformats.org/officeDocument/2006/relationships" id="260" r:id="Raa76ab0a81f847e5"/>
    <p:sldId xmlns:r="http://schemas.openxmlformats.org/officeDocument/2006/relationships" id="261" r:id="R71c1b0aafef04188"/>
    <p:sldId xmlns:r="http://schemas.openxmlformats.org/officeDocument/2006/relationships" id="262" r:id="Rb9278ebe348a4e1f"/>
    <p:sldId xmlns:r="http://schemas.openxmlformats.org/officeDocument/2006/relationships" id="263" r:id="R7bc1554df54d4af5"/>
    <p:sldId xmlns:r="http://schemas.openxmlformats.org/officeDocument/2006/relationships" id="264" r:id="Rda1488bc1eed40d7"/>
    <p:sldId xmlns:r="http://schemas.openxmlformats.org/officeDocument/2006/relationships" id="265" r:id="Rb8d9596943144dac"/>
    <p:sldId xmlns:r="http://schemas.openxmlformats.org/officeDocument/2006/relationships" id="266" r:id="R35b0ccaad4614ae8"/>
    <p:sldId xmlns:r="http://schemas.openxmlformats.org/officeDocument/2006/relationships" id="267" r:id="Rc253dc80d46446ad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03678158b084986" /><Relationship Type="http://schemas.openxmlformats.org/officeDocument/2006/relationships/slideMaster" Target="/ppt/slideMasters/slideMaster1.xml" Id="Rfdc16726a4b54566" /><Relationship Type="http://schemas.openxmlformats.org/officeDocument/2006/relationships/notesMaster" Target="/ppt/notesMasters/notesMaster1.xml" Id="R9373f85c4ae64cd6" /><Relationship Type="http://schemas.openxmlformats.org/officeDocument/2006/relationships/presProps" Target="/ppt/presProps.xml" Id="Rbacd5340a6e74568" /><Relationship Type="http://schemas.openxmlformats.org/officeDocument/2006/relationships/tableStyles" Target="/ppt/tableStyles.xml" Id="R7b3458b84f8b4924" /><Relationship Type="http://schemas.openxmlformats.org/officeDocument/2006/relationships/slide" Target="/ppt/slides/slide1.xml" Id="R2f213a6c3b0d482b" /><Relationship Type="http://schemas.openxmlformats.org/officeDocument/2006/relationships/slide" Target="/ppt/slides/slide2.xml" Id="R16746cf789c44394" /><Relationship Type="http://schemas.openxmlformats.org/officeDocument/2006/relationships/slide" Target="/ppt/slides/slide3.xml" Id="R70f6de4ba5094c1a" /><Relationship Type="http://schemas.openxmlformats.org/officeDocument/2006/relationships/slide" Target="/ppt/slides/slide4.xml" Id="R4aeda13d33de4e41" /><Relationship Type="http://schemas.openxmlformats.org/officeDocument/2006/relationships/slide" Target="/ppt/slides/slide5.xml" Id="Raa76ab0a81f847e5" /><Relationship Type="http://schemas.openxmlformats.org/officeDocument/2006/relationships/slide" Target="/ppt/slides/slide6.xml" Id="R71c1b0aafef04188" /><Relationship Type="http://schemas.openxmlformats.org/officeDocument/2006/relationships/slide" Target="/ppt/slides/slide7.xml" Id="Rb9278ebe348a4e1f" /><Relationship Type="http://schemas.openxmlformats.org/officeDocument/2006/relationships/slide" Target="/ppt/slides/slide8.xml" Id="R7bc1554df54d4af5" /><Relationship Type="http://schemas.openxmlformats.org/officeDocument/2006/relationships/slide" Target="/ppt/slides/slide9.xml" Id="Rda1488bc1eed40d7" /><Relationship Type="http://schemas.openxmlformats.org/officeDocument/2006/relationships/slide" Target="/ppt/slides/slide10.xml" Id="Rb8d9596943144dac" /><Relationship Type="http://schemas.openxmlformats.org/officeDocument/2006/relationships/slide" Target="/ppt/slides/slide11.xml" Id="R35b0ccaad4614ae8" /><Relationship Type="http://schemas.openxmlformats.org/officeDocument/2006/relationships/slide" Target="/ppt/slides/slide12.xml" Id="Rc253dc80d46446a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db78bf4f4244aa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46e7bc8a2464424" /><Relationship Type="http://schemas.openxmlformats.org/officeDocument/2006/relationships/notesMaster" Target="/ppt/notesMasters/notesMaster1.xml" Id="Red04200f4547456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6b32f0a3476454a" /><Relationship Type="http://schemas.openxmlformats.org/officeDocument/2006/relationships/notesMaster" Target="/ppt/notesMasters/notesMaster1.xml" Id="R0dfe42d006a94566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7e1bb6df16c43b1" /><Relationship Type="http://schemas.openxmlformats.org/officeDocument/2006/relationships/notesMaster" Target="/ppt/notesMasters/notesMaster1.xml" Id="Rb953e7f56235412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c7a843fc8cd42ca" /><Relationship Type="http://schemas.openxmlformats.org/officeDocument/2006/relationships/notesMaster" Target="/ppt/notesMasters/notesMaster1.xml" Id="Rbd4a545c9cd0476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cb226d2f9644cb3" /><Relationship Type="http://schemas.openxmlformats.org/officeDocument/2006/relationships/notesMaster" Target="/ppt/notesMasters/notesMaster1.xml" Id="R62e1bc2186cc4bc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13fb8ec31c24010" /><Relationship Type="http://schemas.openxmlformats.org/officeDocument/2006/relationships/notesMaster" Target="/ppt/notesMasters/notesMaster1.xml" Id="R5b9dc5597ce8468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066f1236697422d" /><Relationship Type="http://schemas.openxmlformats.org/officeDocument/2006/relationships/notesMaster" Target="/ppt/notesMasters/notesMaster1.xml" Id="R22deb9971d584d1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e55fb4e8af7414c" /><Relationship Type="http://schemas.openxmlformats.org/officeDocument/2006/relationships/notesMaster" Target="/ppt/notesMasters/notesMaster1.xml" Id="R604bf7f1173244d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b38d03cbad2440c" /><Relationship Type="http://schemas.openxmlformats.org/officeDocument/2006/relationships/notesMaster" Target="/ppt/notesMasters/notesMaster1.xml" Id="Rcab8c8d40eeb43b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e24510b7b0842b0" /><Relationship Type="http://schemas.openxmlformats.org/officeDocument/2006/relationships/notesMaster" Target="/ppt/notesMasters/notesMaster1.xml" Id="R7bbf70c91144476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71909ab724040cc" /><Relationship Type="http://schemas.openxmlformats.org/officeDocument/2006/relationships/notesMaster" Target="/ppt/notesMasters/notesMaster1.xml" Id="R546523ddeb7d47da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9d064fba6854256" /><Relationship Type="http://schemas.openxmlformats.org/officeDocument/2006/relationships/notesMaster" Target="/ppt/notesMasters/notesMaster1.xml" Id="Rc89b4eba1783418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120ac3c41cb4ec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12339111008448e" /><Relationship Type="http://schemas.openxmlformats.org/officeDocument/2006/relationships/slideLayout" Target="/ppt/slideLayouts/slideLayout1.xml" Id="R4d03768071d5477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d03768071d5477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5445518ce74ce1" /><Relationship Type="http://schemas.openxmlformats.org/officeDocument/2006/relationships/notesSlide" Target="/ppt/notesSlides/notesSlide1.xml" Id="Rf020cd0be34c420d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9846f3e2204d22" /><Relationship Type="http://schemas.openxmlformats.org/officeDocument/2006/relationships/notesSlide" Target="/ppt/notesSlides/notesSlide10.xml" Id="R28f556b13b7c4c9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aba3dc4cd141bd" /><Relationship Type="http://schemas.openxmlformats.org/officeDocument/2006/relationships/notesSlide" Target="/ppt/notesSlides/notesSlide11.xml" Id="R0921ac068795437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f2500cfc0f4b9d" /><Relationship Type="http://schemas.openxmlformats.org/officeDocument/2006/relationships/notesSlide" Target="/ppt/notesSlides/notesSlide12.xml" Id="R6faf08a3a61e4dd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e56a649a0f42ed" /><Relationship Type="http://schemas.openxmlformats.org/officeDocument/2006/relationships/notesSlide" Target="/ppt/notesSlides/notesSlide2.xml" Id="Ra6d12334d9af499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047ecbdfc24e91" /><Relationship Type="http://schemas.openxmlformats.org/officeDocument/2006/relationships/notesSlide" Target="/ppt/notesSlides/notesSlide3.xml" Id="R373fff704952423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cb0012b7a2483f" /><Relationship Type="http://schemas.openxmlformats.org/officeDocument/2006/relationships/notesSlide" Target="/ppt/notesSlides/notesSlide4.xml" Id="R76646b2045eb4b2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011238d73c4176" /><Relationship Type="http://schemas.openxmlformats.org/officeDocument/2006/relationships/notesSlide" Target="/ppt/notesSlides/notesSlide5.xml" Id="R1a7841b3376b481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00eee2dd594732" /><Relationship Type="http://schemas.openxmlformats.org/officeDocument/2006/relationships/notesSlide" Target="/ppt/notesSlides/notesSlide6.xml" Id="Rcf58557ae08a447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bc10b2ed4f4634" /><Relationship Type="http://schemas.openxmlformats.org/officeDocument/2006/relationships/notesSlide" Target="/ppt/notesSlides/notesSlide7.xml" Id="R71d642082ec9488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3a54d9c73048bb" /><Relationship Type="http://schemas.openxmlformats.org/officeDocument/2006/relationships/notesSlide" Target="/ppt/notesSlides/notesSlide8.xml" Id="Rf43c8e8154a9427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ed8c55c81e40c5" /><Relationship Type="http://schemas.openxmlformats.org/officeDocument/2006/relationships/notesSlide" Target="/ppt/notesSlides/notesSlide9.xml" Id="R66cf8bfa5e8f4e97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yebrow">
            <a:extLst xmlns:a="http://schemas.openxmlformats.org/drawingml/2006/main">
              <a:ext uri="{FF2B5EF4-FFF2-40B4-BE49-F238E27FC236}">
                <a16:creationId xmlns:a16="http://schemas.microsoft.com/office/drawing/2014/main" id="{82F4C150-3245-4327-8FCC-074970479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"/>
            <a:ext cx="4953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0F6B78"/>
                </a:solidFill>
              </a:defRPr>
            </a:pPr>
            <a:r>
              <a:rPr sz="1050" b="1">
                <a:solidFill>
                  <a:srgbClr val="0F6B78"/>
                </a:solidFill>
              </a:rPr>
              <a:t>MANAGEMENT-BODY &amp; STAFF BRIEFING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D23370E6-C378-42A0-B08C-E6E3C2A81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428750"/>
            <a:ext cx="866775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111111"/>
                </a:solidFill>
              </a:defRPr>
            </a:pPr>
            <a:r>
              <a:rPr sz="4350" b="1">
                <a:solidFill>
                  <a:srgbClr val="111111"/>
                </a:solidFill>
              </a:rPr>
              <a:t>Digital operational resilience</a:t>
            </a:r>
          </a:p>
          <a:p xmlns:a="http://schemas.openxmlformats.org/drawingml/2006/main">
            <a:pPr algn="l">
              <a:defRPr sz="4350" b="1">
                <a:solidFill>
                  <a:srgbClr val="111111"/>
                </a:solidFill>
              </a:defRPr>
            </a:pPr>
            <a:r>
              <a:rPr sz="4350" b="1">
                <a:solidFill>
                  <a:srgbClr val="111111"/>
                </a:solidFill>
              </a:rPr>
              <a:t>for an SNI investment firm</a:t>
            </a:r>
          </a:p>
        </p:txBody>
      </p:sp>
      <p:sp>
        <p:nvSpPr>
          <p:cNvPr id="3" name="subtitle">
            <a:extLst xmlns:a="http://schemas.openxmlformats.org/drawingml/2006/main">
              <a:ext uri="{FF2B5EF4-FFF2-40B4-BE49-F238E27FC236}">
                <a16:creationId xmlns:a16="http://schemas.microsoft.com/office/drawing/2014/main" id="{557BB012-FC6A-435D-8888-B4B26CC38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333750"/>
            <a:ext cx="7810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How governance, controls, incidents, testing and ICT providers fit together under DORA</a:t>
            </a:r>
          </a:p>
        </p:txBody>
      </p:sp>
      <p:sp>
        <p:nvSpPr>
          <p:cNvPr id="4" name="accent">
            <a:extLst xmlns:a="http://schemas.openxmlformats.org/drawingml/2006/main">
              <a:ext uri="{FF2B5EF4-FFF2-40B4-BE49-F238E27FC236}">
                <a16:creationId xmlns:a16="http://schemas.microsoft.com/office/drawing/2014/main" id="{C75F9770-7BB5-4293-A720-CEE36E995A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619625"/>
            <a:ext cx="107442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F6B7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a">
            <a:extLst xmlns:a="http://schemas.openxmlformats.org/drawingml/2006/main">
              <a:ext uri="{FF2B5EF4-FFF2-40B4-BE49-F238E27FC236}">
                <a16:creationId xmlns:a16="http://schemas.microsoft.com/office/drawing/2014/main" id="{1B7E7DEC-19FB-46D5-B649-68E8F665C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4825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243143"/>
                </a:solidFill>
              </a:defRPr>
            </a:pPr>
            <a:r>
              <a:rPr sz="1350" b="0">
                <a:solidFill>
                  <a:srgbClr val="243143"/>
                </a:solidFill>
              </a:rPr>
              <a:t>D12 training deck  |  Reusable template  |  Tailor to the firm before delivery</a:t>
            </a:r>
          </a:p>
        </p:txBody>
      </p:sp>
      <p:sp>
        <p:nvSpPr>
          <p:cNvPr id="6" name="date">
            <a:extLst xmlns:a="http://schemas.openxmlformats.org/drawingml/2006/main">
              <a:ext uri="{FF2B5EF4-FFF2-40B4-BE49-F238E27FC236}">
                <a16:creationId xmlns:a16="http://schemas.microsoft.com/office/drawing/2014/main" id="{24153508-1216-4E17-83A4-570C8A720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5048250"/>
            <a:ext cx="1562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243143"/>
                </a:solidFill>
              </a:defRPr>
            </a:pPr>
            <a:r>
              <a:rPr sz="1350" b="1">
                <a:solidFill>
                  <a:srgbClr val="243143"/>
                </a:solidFill>
              </a:rPr>
              <a:t>Version 1.0</a:t>
            </a:r>
          </a:p>
        </p:txBody>
      </p:sp>
      <p:sp>
        <p:nvSpPr>
          <p:cNvPr id="7" name="footer-rule">
            <a:extLst xmlns:a="http://schemas.openxmlformats.org/drawingml/2006/main">
              <a:ext uri="{FF2B5EF4-FFF2-40B4-BE49-F238E27FC236}">
                <a16:creationId xmlns:a16="http://schemas.microsoft.com/office/drawing/2014/main" id="{88E85163-EB6B-4EDC-BFA5-4621F5111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source">
            <a:extLst xmlns:a="http://schemas.openxmlformats.org/drawingml/2006/main">
              <a:ext uri="{FF2B5EF4-FFF2-40B4-BE49-F238E27FC236}">
                <a16:creationId xmlns:a16="http://schemas.microsoft.com/office/drawing/2014/main" id="{D9C72E5F-951C-4399-A79C-EAEF2B9D6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Official sources listed on slide 12</a:t>
            </a:r>
          </a:p>
        </p:txBody>
      </p:sp>
      <p:sp>
        <p:nvSpPr>
          <p:cNvPr id="9" name="page">
            <a:extLst xmlns:a="http://schemas.openxmlformats.org/drawingml/2006/main">
              <a:ext uri="{FF2B5EF4-FFF2-40B4-BE49-F238E27FC236}">
                <a16:creationId xmlns:a16="http://schemas.microsoft.com/office/drawing/2014/main" id="{F9AF7122-7354-4941-8099-A9D24E23F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239295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72CCF82A-736D-48C5-B8C2-4F9F6D8B9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84530E5-7C81-48FD-A045-E3745565E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Every ICT arrangement is registered; critical services need deeper protection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5AEF2EF0-B923-4CB7-8B07-0409B64BC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6B2D4F64-22DA-4F41-90E5-4C5579EF9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287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The firm remains responsible for compliance and must be able to supervise, recover and exit.</a:t>
            </a:r>
          </a:p>
        </p:txBody>
      </p:sp>
      <p:sp>
        <p:nvSpPr>
          <p:cNvPr id="5" name="p0">
            <a:extLst xmlns:a="http://schemas.openxmlformats.org/drawingml/2006/main">
              <a:ext uri="{FF2B5EF4-FFF2-40B4-BE49-F238E27FC236}">
                <a16:creationId xmlns:a16="http://schemas.microsoft.com/office/drawing/2014/main" id="{A19C85F7-96AB-4F48-842E-F92433597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71750"/>
            <a:ext cx="510540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4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0">
            <a:extLst xmlns:a="http://schemas.openxmlformats.org/drawingml/2006/main">
              <a:ext uri="{FF2B5EF4-FFF2-40B4-BE49-F238E27FC236}">
                <a16:creationId xmlns:a16="http://schemas.microsoft.com/office/drawing/2014/main" id="{5084E671-B081-4221-B991-F28BEB3166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857500"/>
            <a:ext cx="457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67085"/>
                </a:solidFill>
              </a:defRPr>
            </a:pPr>
            <a:r>
              <a:rPr sz="1275" b="1">
                <a:solidFill>
                  <a:srgbClr val="667085"/>
                </a:solidFill>
              </a:rPr>
              <a:t>ALL ICT ARRANGEMENTS</a:t>
            </a:r>
          </a:p>
        </p:txBody>
      </p:sp>
      <p:sp>
        <p:nvSpPr>
          <p:cNvPr id="7" name="pn0-0">
            <a:extLst xmlns:a="http://schemas.openxmlformats.org/drawingml/2006/main">
              <a:ext uri="{FF2B5EF4-FFF2-40B4-BE49-F238E27FC236}">
                <a16:creationId xmlns:a16="http://schemas.microsoft.com/office/drawing/2014/main" id="{6A2A896B-C4AD-4AB9-84CB-E8CD8A3A3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35280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01</a:t>
            </a:r>
          </a:p>
        </p:txBody>
      </p:sp>
      <p:sp>
        <p:nvSpPr>
          <p:cNvPr id="8" name="pt0-0">
            <a:extLst xmlns:a="http://schemas.openxmlformats.org/drawingml/2006/main">
              <a:ext uri="{FF2B5EF4-FFF2-40B4-BE49-F238E27FC236}">
                <a16:creationId xmlns:a16="http://schemas.microsoft.com/office/drawing/2014/main" id="{D1CC1035-5F7D-44EB-9ADE-CC6577C76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31470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D10 register entry</a:t>
            </a:r>
          </a:p>
        </p:txBody>
      </p:sp>
      <p:sp>
        <p:nvSpPr>
          <p:cNvPr id="9" name="pn0-1">
            <a:extLst xmlns:a="http://schemas.openxmlformats.org/drawingml/2006/main">
              <a:ext uri="{FF2B5EF4-FFF2-40B4-BE49-F238E27FC236}">
                <a16:creationId xmlns:a16="http://schemas.microsoft.com/office/drawing/2014/main" id="{8086196B-1695-4790-92C8-F1D543C3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75285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02</a:t>
            </a:r>
          </a:p>
        </p:txBody>
      </p:sp>
      <p:sp>
        <p:nvSpPr>
          <p:cNvPr id="10" name="pt0-1">
            <a:extLst xmlns:a="http://schemas.openxmlformats.org/drawingml/2006/main">
              <a:ext uri="{FF2B5EF4-FFF2-40B4-BE49-F238E27FC236}">
                <a16:creationId xmlns:a16="http://schemas.microsoft.com/office/drawing/2014/main" id="{39ECD3AE-B0D8-4211-8729-AD23A44C3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71475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Service and provider ownership</a:t>
            </a:r>
          </a:p>
        </p:txBody>
      </p:sp>
      <p:sp>
        <p:nvSpPr>
          <p:cNvPr id="11" name="pn0-2">
            <a:extLst xmlns:a="http://schemas.openxmlformats.org/drawingml/2006/main">
              <a:ext uri="{FF2B5EF4-FFF2-40B4-BE49-F238E27FC236}">
                <a16:creationId xmlns:a16="http://schemas.microsoft.com/office/drawing/2014/main" id="{094AC77D-550C-4F5A-A5DA-D849E0E70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15290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03</a:t>
            </a:r>
          </a:p>
        </p:txBody>
      </p:sp>
      <p:sp>
        <p:nvSpPr>
          <p:cNvPr id="12" name="pt0-2">
            <a:extLst xmlns:a="http://schemas.openxmlformats.org/drawingml/2006/main">
              <a:ext uri="{FF2B5EF4-FFF2-40B4-BE49-F238E27FC236}">
                <a16:creationId xmlns:a16="http://schemas.microsoft.com/office/drawing/2014/main" id="{6DAB54A4-A698-4CB7-BA49-782883D47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1480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Baseline written contract</a:t>
            </a:r>
          </a:p>
        </p:txBody>
      </p:sp>
      <p:sp>
        <p:nvSpPr>
          <p:cNvPr id="13" name="pn0-3">
            <a:extLst xmlns:a="http://schemas.openxmlformats.org/drawingml/2006/main">
              <a:ext uri="{FF2B5EF4-FFF2-40B4-BE49-F238E27FC236}">
                <a16:creationId xmlns:a16="http://schemas.microsoft.com/office/drawing/2014/main" id="{C3F94F08-89AB-4F5A-8668-3C57D8BA1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55295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04</a:t>
            </a:r>
          </a:p>
        </p:txBody>
      </p:sp>
      <p:sp>
        <p:nvSpPr>
          <p:cNvPr id="14" name="pt0-3">
            <a:extLst xmlns:a="http://schemas.openxmlformats.org/drawingml/2006/main">
              <a:ext uri="{FF2B5EF4-FFF2-40B4-BE49-F238E27FC236}">
                <a16:creationId xmlns:a16="http://schemas.microsoft.com/office/drawing/2014/main" id="{CCE520F4-D202-45E2-BBEB-9D7005B7F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51485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Risk and due diligence</a:t>
            </a:r>
          </a:p>
        </p:txBody>
      </p:sp>
      <p:sp>
        <p:nvSpPr>
          <p:cNvPr id="15" name="pn0-4">
            <a:extLst xmlns:a="http://schemas.openxmlformats.org/drawingml/2006/main">
              <a:ext uri="{FF2B5EF4-FFF2-40B4-BE49-F238E27FC236}">
                <a16:creationId xmlns:a16="http://schemas.microsoft.com/office/drawing/2014/main" id="{8A83E206-C3E9-4C49-9B84-DE48D724F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95300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05</a:t>
            </a:r>
          </a:p>
        </p:txBody>
      </p:sp>
      <p:sp>
        <p:nvSpPr>
          <p:cNvPr id="16" name="pt0-4">
            <a:extLst xmlns:a="http://schemas.openxmlformats.org/drawingml/2006/main">
              <a:ext uri="{FF2B5EF4-FFF2-40B4-BE49-F238E27FC236}">
                <a16:creationId xmlns:a16="http://schemas.microsoft.com/office/drawing/2014/main" id="{2C69E88B-904D-4D16-B3E4-B0B639B70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91490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Annual reporting readiness</a:t>
            </a:r>
          </a:p>
        </p:txBody>
      </p:sp>
      <p:sp>
        <p:nvSpPr>
          <p:cNvPr id="17" name="p1">
            <a:extLst xmlns:a="http://schemas.openxmlformats.org/drawingml/2006/main">
              <a:ext uri="{FF2B5EF4-FFF2-40B4-BE49-F238E27FC236}">
                <a16:creationId xmlns:a16="http://schemas.microsoft.com/office/drawing/2014/main" id="{7001FBFD-EA3F-4D87-97D9-BF79FFD03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571750"/>
            <a:ext cx="510540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AF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ph1">
            <a:extLst xmlns:a="http://schemas.openxmlformats.org/drawingml/2006/main">
              <a:ext uri="{FF2B5EF4-FFF2-40B4-BE49-F238E27FC236}">
                <a16:creationId xmlns:a16="http://schemas.microsoft.com/office/drawing/2014/main" id="{8A85DE87-CFA6-4892-9D4C-2DB5B0DA4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2857500"/>
            <a:ext cx="457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CRITICAL / IMPORTANT SUPPORT</a:t>
            </a:r>
          </a:p>
        </p:txBody>
      </p:sp>
      <p:sp>
        <p:nvSpPr>
          <p:cNvPr id="19" name="pn1-0">
            <a:extLst xmlns:a="http://schemas.openxmlformats.org/drawingml/2006/main">
              <a:ext uri="{FF2B5EF4-FFF2-40B4-BE49-F238E27FC236}">
                <a16:creationId xmlns:a16="http://schemas.microsoft.com/office/drawing/2014/main" id="{E494546B-8521-4C2E-85C1-400D3E554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335280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01</a:t>
            </a:r>
          </a:p>
        </p:txBody>
      </p:sp>
      <p:sp>
        <p:nvSpPr>
          <p:cNvPr id="20" name="pt1-0">
            <a:extLst xmlns:a="http://schemas.openxmlformats.org/drawingml/2006/main">
              <a:ext uri="{FF2B5EF4-FFF2-40B4-BE49-F238E27FC236}">
                <a16:creationId xmlns:a16="http://schemas.microsoft.com/office/drawing/2014/main" id="{24AB0B1B-2406-4194-AA9D-A4F3BB9E8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331470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Advance Central Bank notification</a:t>
            </a:r>
          </a:p>
        </p:txBody>
      </p:sp>
      <p:sp>
        <p:nvSpPr>
          <p:cNvPr id="21" name="pn1-1">
            <a:extLst xmlns:a="http://schemas.openxmlformats.org/drawingml/2006/main">
              <a:ext uri="{FF2B5EF4-FFF2-40B4-BE49-F238E27FC236}">
                <a16:creationId xmlns:a16="http://schemas.microsoft.com/office/drawing/2014/main" id="{26910F98-7D48-4F77-A5D4-CBB841CA5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375285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02</a:t>
            </a:r>
          </a:p>
        </p:txBody>
      </p:sp>
      <p:sp>
        <p:nvSpPr>
          <p:cNvPr id="22" name="pt1-1">
            <a:extLst xmlns:a="http://schemas.openxmlformats.org/drawingml/2006/main">
              <a:ext uri="{FF2B5EF4-FFF2-40B4-BE49-F238E27FC236}">
                <a16:creationId xmlns:a16="http://schemas.microsoft.com/office/drawing/2014/main" id="{D3649ED9-E923-4249-A690-C364FC566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371475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Article 30 enhanced clauses</a:t>
            </a:r>
          </a:p>
        </p:txBody>
      </p:sp>
      <p:sp>
        <p:nvSpPr>
          <p:cNvPr id="23" name="pn1-2">
            <a:extLst xmlns:a="http://schemas.openxmlformats.org/drawingml/2006/main">
              <a:ext uri="{FF2B5EF4-FFF2-40B4-BE49-F238E27FC236}">
                <a16:creationId xmlns:a16="http://schemas.microsoft.com/office/drawing/2014/main" id="{AFE7FD68-EA94-451F-AE43-C81EA1B7B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415290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03</a:t>
            </a:r>
          </a:p>
        </p:txBody>
      </p:sp>
      <p:sp>
        <p:nvSpPr>
          <p:cNvPr id="24" name="pt1-2">
            <a:extLst xmlns:a="http://schemas.openxmlformats.org/drawingml/2006/main">
              <a:ext uri="{FF2B5EF4-FFF2-40B4-BE49-F238E27FC236}">
                <a16:creationId xmlns:a16="http://schemas.microsoft.com/office/drawing/2014/main" id="{67699A87-A00E-4C36-AE01-C0FA296A2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411480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Subcontracting controls</a:t>
            </a:r>
          </a:p>
        </p:txBody>
      </p:sp>
      <p:sp>
        <p:nvSpPr>
          <p:cNvPr id="25" name="pn1-3">
            <a:extLst xmlns:a="http://schemas.openxmlformats.org/drawingml/2006/main">
              <a:ext uri="{FF2B5EF4-FFF2-40B4-BE49-F238E27FC236}">
                <a16:creationId xmlns:a16="http://schemas.microsoft.com/office/drawing/2014/main" id="{88108675-F9A7-4C3C-8DF9-BEE0BD6A2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455295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04</a:t>
            </a:r>
          </a:p>
        </p:txBody>
      </p:sp>
      <p:sp>
        <p:nvSpPr>
          <p:cNvPr id="26" name="pt1-3">
            <a:extLst xmlns:a="http://schemas.openxmlformats.org/drawingml/2006/main">
              <a:ext uri="{FF2B5EF4-FFF2-40B4-BE49-F238E27FC236}">
                <a16:creationId xmlns:a16="http://schemas.microsoft.com/office/drawing/2014/main" id="{95C17D46-A444-481B-83D3-99AC99FB9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451485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Concentration assessment</a:t>
            </a:r>
          </a:p>
        </p:txBody>
      </p:sp>
      <p:sp>
        <p:nvSpPr>
          <p:cNvPr id="27" name="pn1-4">
            <a:extLst xmlns:a="http://schemas.openxmlformats.org/drawingml/2006/main">
              <a:ext uri="{FF2B5EF4-FFF2-40B4-BE49-F238E27FC236}">
                <a16:creationId xmlns:a16="http://schemas.microsoft.com/office/drawing/2014/main" id="{EEA14781-76D5-456C-B879-350ECA6EF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4953000"/>
            <a:ext cx="361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05</a:t>
            </a:r>
          </a:p>
        </p:txBody>
      </p:sp>
      <p:sp>
        <p:nvSpPr>
          <p:cNvPr id="28" name="pt1-4">
            <a:extLst xmlns:a="http://schemas.openxmlformats.org/drawingml/2006/main">
              <a:ext uri="{FF2B5EF4-FFF2-40B4-BE49-F238E27FC236}">
                <a16:creationId xmlns:a16="http://schemas.microsoft.com/office/drawing/2014/main" id="{FDB2D79C-665C-426E-9211-C2E3A77BC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491490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Comprehensive tested exit plan</a:t>
            </a:r>
          </a:p>
        </p:txBody>
      </p:sp>
      <p:sp>
        <p:nvSpPr>
          <p:cNvPr id="29" name="footer-rule">
            <a:extLst xmlns:a="http://schemas.openxmlformats.org/drawingml/2006/main">
              <a:ext uri="{FF2B5EF4-FFF2-40B4-BE49-F238E27FC236}">
                <a16:creationId xmlns:a16="http://schemas.microsoft.com/office/drawing/2014/main" id="{227F14A6-7C46-45BE-A590-101EA1756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source">
            <a:extLst xmlns:a="http://schemas.openxmlformats.org/drawingml/2006/main">
              <a:ext uri="{FF2B5EF4-FFF2-40B4-BE49-F238E27FC236}">
                <a16:creationId xmlns:a16="http://schemas.microsoft.com/office/drawing/2014/main" id="{F6266D5D-59BF-4DAF-9283-AF5F217BE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DORA Articles 28–30; ITS 2024/2956; RTS 2025/532; Central Bank guidance</a:t>
            </a:r>
          </a:p>
        </p:txBody>
      </p:sp>
      <p:sp>
        <p:nvSpPr>
          <p:cNvPr id="31" name="page">
            <a:extLst xmlns:a="http://schemas.openxmlformats.org/drawingml/2006/main">
              <a:ext uri="{FF2B5EF4-FFF2-40B4-BE49-F238E27FC236}">
                <a16:creationId xmlns:a16="http://schemas.microsoft.com/office/drawing/2014/main" id="{5294262A-84A3-4F93-8AC8-C7E94800F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5160485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3D553FB2-BB8C-4D22-9A4B-36ECE2539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9402D5E-E7CD-4034-81B8-773AFF2A5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Most incidents are won or lost through everyday behaviour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A71515E4-F5CF-4CFB-B5BE-B7CEFA4CD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022140F0-3A99-4F0B-A885-B1DD8CDEB1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47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Every person has a direct role in resilience.</a:t>
            </a:r>
          </a:p>
        </p:txBody>
      </p:sp>
      <p:sp>
        <p:nvSpPr>
          <p:cNvPr id="5" name="label-270">
            <a:extLst xmlns:a="http://schemas.openxmlformats.org/drawingml/2006/main">
              <a:ext uri="{FF2B5EF4-FFF2-40B4-BE49-F238E27FC236}">
                <a16:creationId xmlns:a16="http://schemas.microsoft.com/office/drawing/2014/main" id="{4955F212-7C67-4ADA-ACC7-9CB1DB8CF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5717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REPORT FAST</a:t>
            </a:r>
          </a:p>
        </p:txBody>
      </p:sp>
      <p:sp>
        <p:nvSpPr>
          <p:cNvPr id="6" name="body-270">
            <a:extLst xmlns:a="http://schemas.openxmlformats.org/drawingml/2006/main">
              <a:ext uri="{FF2B5EF4-FFF2-40B4-BE49-F238E27FC236}">
                <a16:creationId xmlns:a16="http://schemas.microsoft.com/office/drawing/2014/main" id="{48E09658-CD0F-41ED-BA88-1A3173DC3E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5527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Escalate suspicious messages, unexpected MFA prompts, errors, outages and data exposure immediately.</a:t>
            </a:r>
          </a:p>
        </p:txBody>
      </p:sp>
      <p:sp>
        <p:nvSpPr>
          <p:cNvPr id="7" name="rule-270">
            <a:extLst xmlns:a="http://schemas.openxmlformats.org/drawingml/2006/main">
              <a:ext uri="{FF2B5EF4-FFF2-40B4-BE49-F238E27FC236}">
                <a16:creationId xmlns:a16="http://schemas.microsoft.com/office/drawing/2014/main" id="{62C37480-C277-4B53-90F3-66B0E9F3F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0289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abel-352">
            <a:extLst xmlns:a="http://schemas.openxmlformats.org/drawingml/2006/main">
              <a:ext uri="{FF2B5EF4-FFF2-40B4-BE49-F238E27FC236}">
                <a16:creationId xmlns:a16="http://schemas.microsoft.com/office/drawing/2014/main" id="{A143513F-FBC7-4ECE-BAA0-0757773634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528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PROTECT ACCESS</a:t>
            </a:r>
          </a:p>
        </p:txBody>
      </p:sp>
      <p:sp>
        <p:nvSpPr>
          <p:cNvPr id="9" name="body-352">
            <a:extLst xmlns:a="http://schemas.openxmlformats.org/drawingml/2006/main">
              <a:ext uri="{FF2B5EF4-FFF2-40B4-BE49-F238E27FC236}">
                <a16:creationId xmlns:a16="http://schemas.microsoft.com/office/drawing/2014/main" id="{E5308D65-E8EC-4F51-B194-6B075EC09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3337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Use unique credentials, MFA and approved devices; never share or bypass controls.</a:t>
            </a:r>
          </a:p>
        </p:txBody>
      </p:sp>
      <p:sp>
        <p:nvSpPr>
          <p:cNvPr id="10" name="rule-352">
            <a:extLst xmlns:a="http://schemas.openxmlformats.org/drawingml/2006/main">
              <a:ext uri="{FF2B5EF4-FFF2-40B4-BE49-F238E27FC236}">
                <a16:creationId xmlns:a16="http://schemas.microsoft.com/office/drawing/2014/main" id="{0EDC1FA1-9B99-4EFB-A5AB-2A4102DC3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8100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abel-434">
            <a:extLst xmlns:a="http://schemas.openxmlformats.org/drawingml/2006/main">
              <a:ext uri="{FF2B5EF4-FFF2-40B4-BE49-F238E27FC236}">
                <a16:creationId xmlns:a16="http://schemas.microsoft.com/office/drawing/2014/main" id="{04F778DD-C318-4EFB-A4E3-314AAA544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1338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HANDLE DATA CAREFULLY</a:t>
            </a:r>
          </a:p>
        </p:txBody>
      </p:sp>
      <p:sp>
        <p:nvSpPr>
          <p:cNvPr id="12" name="body-434">
            <a:extLst xmlns:a="http://schemas.openxmlformats.org/drawingml/2006/main">
              <a:ext uri="{FF2B5EF4-FFF2-40B4-BE49-F238E27FC236}">
                <a16:creationId xmlns:a16="http://schemas.microsoft.com/office/drawing/2014/main" id="{3DF6AE0A-76D5-4544-AC8F-016323D9F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1148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Use approved locations, recipients and transfer methods; verify unusual requests.</a:t>
            </a:r>
          </a:p>
        </p:txBody>
      </p:sp>
      <p:sp>
        <p:nvSpPr>
          <p:cNvPr id="13" name="rule-434">
            <a:extLst xmlns:a="http://schemas.openxmlformats.org/drawingml/2006/main">
              <a:ext uri="{FF2B5EF4-FFF2-40B4-BE49-F238E27FC236}">
                <a16:creationId xmlns:a16="http://schemas.microsoft.com/office/drawing/2014/main" id="{76B44DE1-6246-4603-898A-844617E06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910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abel-516">
            <a:extLst xmlns:a="http://schemas.openxmlformats.org/drawingml/2006/main">
              <a:ext uri="{FF2B5EF4-FFF2-40B4-BE49-F238E27FC236}">
                <a16:creationId xmlns:a16="http://schemas.microsoft.com/office/drawing/2014/main" id="{5DF2F891-59B8-4387-81ED-DF69139F7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9149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RESPECT CHANGE</a:t>
            </a:r>
          </a:p>
        </p:txBody>
      </p:sp>
      <p:sp>
        <p:nvSpPr>
          <p:cNvPr id="15" name="body-516">
            <a:extLst xmlns:a="http://schemas.openxmlformats.org/drawingml/2006/main">
              <a:ext uri="{FF2B5EF4-FFF2-40B4-BE49-F238E27FC236}">
                <a16:creationId xmlns:a16="http://schemas.microsoft.com/office/drawing/2014/main" id="{120EEBEE-C7DD-4708-95B9-3B34A84CF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958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Do not install, configure or adopt unapproved technology or cloud tools.</a:t>
            </a:r>
          </a:p>
        </p:txBody>
      </p:sp>
      <p:sp>
        <p:nvSpPr>
          <p:cNvPr id="16" name="rule-516">
            <a:extLst xmlns:a="http://schemas.openxmlformats.org/drawingml/2006/main">
              <a:ext uri="{FF2B5EF4-FFF2-40B4-BE49-F238E27FC236}">
                <a16:creationId xmlns:a16="http://schemas.microsoft.com/office/drawing/2014/main" id="{3F07FA73-3E56-4C07-8C01-6F8DE66C6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3721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label-598">
            <a:extLst xmlns:a="http://schemas.openxmlformats.org/drawingml/2006/main">
              <a:ext uri="{FF2B5EF4-FFF2-40B4-BE49-F238E27FC236}">
                <a16:creationId xmlns:a16="http://schemas.microsoft.com/office/drawing/2014/main" id="{FF891453-9AF0-4EF0-87EA-FD35DBEF9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6959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FOLLOW CONTINUITY INSTRUCTIONS</a:t>
            </a:r>
          </a:p>
        </p:txBody>
      </p:sp>
      <p:sp>
        <p:nvSpPr>
          <p:cNvPr id="18" name="body-598">
            <a:extLst xmlns:a="http://schemas.openxmlformats.org/drawingml/2006/main">
              <a:ext uri="{FF2B5EF4-FFF2-40B4-BE49-F238E27FC236}">
                <a16:creationId xmlns:a16="http://schemas.microsoft.com/office/drawing/2014/main" id="{B6048B63-D2DA-44F7-B090-1787321D0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56769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Use verified alternate channels and workarounds; preserve facts and timestamps.</a:t>
            </a:r>
          </a:p>
        </p:txBody>
      </p:sp>
      <p:sp>
        <p:nvSpPr>
          <p:cNvPr id="19" name="rule-598">
            <a:extLst xmlns:a="http://schemas.openxmlformats.org/drawingml/2006/main">
              <a:ext uri="{FF2B5EF4-FFF2-40B4-BE49-F238E27FC236}">
                <a16:creationId xmlns:a16="http://schemas.microsoft.com/office/drawing/2014/main" id="{6CCAE31B-79B2-4D53-89FF-EED41D807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61531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footer-rule">
            <a:extLst xmlns:a="http://schemas.openxmlformats.org/drawingml/2006/main">
              <a:ext uri="{FF2B5EF4-FFF2-40B4-BE49-F238E27FC236}">
                <a16:creationId xmlns:a16="http://schemas.microsoft.com/office/drawing/2014/main" id="{D9718EE5-FC7B-42AE-A377-F730F67D5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source">
            <a:extLst xmlns:a="http://schemas.openxmlformats.org/drawingml/2006/main">
              <a:ext uri="{FF2B5EF4-FFF2-40B4-BE49-F238E27FC236}">
                <a16:creationId xmlns:a16="http://schemas.microsoft.com/office/drawing/2014/main" id="{42097775-36C6-4A0F-9931-B6ED62104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D02 Information Security &amp; ICT Operations Policy; D06 Incident Procedure</a:t>
            </a:r>
          </a:p>
        </p:txBody>
      </p:sp>
      <p:sp>
        <p:nvSpPr>
          <p:cNvPr id="22" name="page">
            <a:extLst xmlns:a="http://schemas.openxmlformats.org/drawingml/2006/main">
              <a:ext uri="{FF2B5EF4-FFF2-40B4-BE49-F238E27FC236}">
                <a16:creationId xmlns:a16="http://schemas.microsoft.com/office/drawing/2014/main" id="{47A0654A-ED57-41A1-A570-1A4579D1F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74682086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D39E8DDE-F749-49B4-B401-87B65350E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25B0CCD-B20A-4A5F-9F39-95263C038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Readiness means the firm can answer five questions with evidence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6019A5A7-725A-4FC7-AE30-A6D2E4089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qnum0">
            <a:extLst xmlns:a="http://schemas.openxmlformats.org/drawingml/2006/main">
              <a:ext uri="{FF2B5EF4-FFF2-40B4-BE49-F238E27FC236}">
                <a16:creationId xmlns:a16="http://schemas.microsoft.com/office/drawing/2014/main" id="{282A1BCA-13D4-4E0A-9C1D-A596BB9243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095500"/>
            <a:ext cx="476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01</a:t>
            </a:r>
          </a:p>
        </p:txBody>
      </p:sp>
      <p:sp>
        <p:nvSpPr>
          <p:cNvPr id="5" name="q0">
            <a:extLst xmlns:a="http://schemas.openxmlformats.org/drawingml/2006/main">
              <a:ext uri="{FF2B5EF4-FFF2-40B4-BE49-F238E27FC236}">
                <a16:creationId xmlns:a16="http://schemas.microsoft.com/office/drawing/2014/main" id="{B83BA24D-20B5-4FDB-A45D-756F32FFA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2038350"/>
            <a:ext cx="923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11111"/>
                </a:solidFill>
              </a:defRPr>
            </a:pPr>
            <a:r>
              <a:rPr sz="1800" b="0">
                <a:solidFill>
                  <a:srgbClr val="111111"/>
                </a:solidFill>
              </a:rPr>
              <a:t>What must continue—and what does it depend on?</a:t>
            </a:r>
          </a:p>
        </p:txBody>
      </p:sp>
      <p:sp>
        <p:nvSpPr>
          <p:cNvPr id="6" name="qr0">
            <a:extLst xmlns:a="http://schemas.openxmlformats.org/drawingml/2006/main">
              <a:ext uri="{FF2B5EF4-FFF2-40B4-BE49-F238E27FC236}">
                <a16:creationId xmlns:a16="http://schemas.microsoft.com/office/drawing/2014/main" id="{5C142F19-29E6-4E33-9CB3-2E976CE60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495550"/>
            <a:ext cx="1000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qnum1">
            <a:extLst xmlns:a="http://schemas.openxmlformats.org/drawingml/2006/main">
              <a:ext uri="{FF2B5EF4-FFF2-40B4-BE49-F238E27FC236}">
                <a16:creationId xmlns:a16="http://schemas.microsoft.com/office/drawing/2014/main" id="{BA9F3DC6-1D37-4CB5-8194-DC83692CD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743200"/>
            <a:ext cx="476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02</a:t>
            </a:r>
          </a:p>
        </p:txBody>
      </p:sp>
      <p:sp>
        <p:nvSpPr>
          <p:cNvPr id="8" name="q1">
            <a:extLst xmlns:a="http://schemas.openxmlformats.org/drawingml/2006/main">
              <a:ext uri="{FF2B5EF4-FFF2-40B4-BE49-F238E27FC236}">
                <a16:creationId xmlns:a16="http://schemas.microsoft.com/office/drawing/2014/main" id="{C70E4648-2028-4668-8155-380BEC61C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2686050"/>
            <a:ext cx="923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11111"/>
                </a:solidFill>
              </a:defRPr>
            </a:pPr>
            <a:r>
              <a:rPr sz="1800" b="0">
                <a:solidFill>
                  <a:srgbClr val="111111"/>
                </a:solidFill>
              </a:rPr>
              <a:t>Which ICT risks are outside tolerance?</a:t>
            </a:r>
          </a:p>
        </p:txBody>
      </p:sp>
      <p:sp>
        <p:nvSpPr>
          <p:cNvPr id="9" name="qr1">
            <a:extLst xmlns:a="http://schemas.openxmlformats.org/drawingml/2006/main">
              <a:ext uri="{FF2B5EF4-FFF2-40B4-BE49-F238E27FC236}">
                <a16:creationId xmlns:a16="http://schemas.microsoft.com/office/drawing/2014/main" id="{DCD624D5-445A-4E00-BE87-085E9A27C1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000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qnum2">
            <a:extLst xmlns:a="http://schemas.openxmlformats.org/drawingml/2006/main">
              <a:ext uri="{FF2B5EF4-FFF2-40B4-BE49-F238E27FC236}">
                <a16:creationId xmlns:a16="http://schemas.microsoft.com/office/drawing/2014/main" id="{893E404F-92A1-445C-B660-A60EB3852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90900"/>
            <a:ext cx="476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03</a:t>
            </a:r>
          </a:p>
        </p:txBody>
      </p:sp>
      <p:sp>
        <p:nvSpPr>
          <p:cNvPr id="11" name="q2">
            <a:extLst xmlns:a="http://schemas.openxmlformats.org/drawingml/2006/main">
              <a:ext uri="{FF2B5EF4-FFF2-40B4-BE49-F238E27FC236}">
                <a16:creationId xmlns:a16="http://schemas.microsoft.com/office/drawing/2014/main" id="{C803E653-F9B9-4877-8CE8-68BA25C48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3333750"/>
            <a:ext cx="923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11111"/>
                </a:solidFill>
              </a:defRPr>
            </a:pPr>
            <a:r>
              <a:rPr sz="1800" b="0">
                <a:solidFill>
                  <a:srgbClr val="111111"/>
                </a:solidFill>
              </a:rPr>
              <a:t>Can we detect, classify, report and recover in time?</a:t>
            </a:r>
          </a:p>
        </p:txBody>
      </p:sp>
      <p:sp>
        <p:nvSpPr>
          <p:cNvPr id="12" name="qr2">
            <a:extLst xmlns:a="http://schemas.openxmlformats.org/drawingml/2006/main">
              <a:ext uri="{FF2B5EF4-FFF2-40B4-BE49-F238E27FC236}">
                <a16:creationId xmlns:a16="http://schemas.microsoft.com/office/drawing/2014/main" id="{94D11DA1-DCF9-4256-8FF2-2E8206C62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790950"/>
            <a:ext cx="1000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qnum3">
            <a:extLst xmlns:a="http://schemas.openxmlformats.org/drawingml/2006/main">
              <a:ext uri="{FF2B5EF4-FFF2-40B4-BE49-F238E27FC236}">
                <a16:creationId xmlns:a16="http://schemas.microsoft.com/office/drawing/2014/main" id="{357D50C0-7CF6-44A2-A26E-DEAD7474D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038600"/>
            <a:ext cx="476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04</a:t>
            </a:r>
          </a:p>
        </p:txBody>
      </p:sp>
      <p:sp>
        <p:nvSpPr>
          <p:cNvPr id="14" name="q3">
            <a:extLst xmlns:a="http://schemas.openxmlformats.org/drawingml/2006/main">
              <a:ext uri="{FF2B5EF4-FFF2-40B4-BE49-F238E27FC236}">
                <a16:creationId xmlns:a16="http://schemas.microsoft.com/office/drawing/2014/main" id="{42E07AAF-F412-4D1A-BC1E-575885FED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3981450"/>
            <a:ext cx="923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11111"/>
                </a:solidFill>
              </a:defRPr>
            </a:pPr>
            <a:r>
              <a:rPr sz="1800" b="0">
                <a:solidFill>
                  <a:srgbClr val="111111"/>
                </a:solidFill>
              </a:rPr>
              <a:t>Which provider or contract gap could block launch?</a:t>
            </a:r>
          </a:p>
        </p:txBody>
      </p:sp>
      <p:sp>
        <p:nvSpPr>
          <p:cNvPr id="15" name="qr3">
            <a:extLst xmlns:a="http://schemas.openxmlformats.org/drawingml/2006/main">
              <a:ext uri="{FF2B5EF4-FFF2-40B4-BE49-F238E27FC236}">
                <a16:creationId xmlns:a16="http://schemas.microsoft.com/office/drawing/2014/main" id="{790A635B-AFD3-4DF6-B5CD-6F54D1ACE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438650"/>
            <a:ext cx="1000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qnum4">
            <a:extLst xmlns:a="http://schemas.openxmlformats.org/drawingml/2006/main">
              <a:ext uri="{FF2B5EF4-FFF2-40B4-BE49-F238E27FC236}">
                <a16:creationId xmlns:a16="http://schemas.microsoft.com/office/drawing/2014/main" id="{4B12E37A-382E-41C0-95C2-1495F5970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686300"/>
            <a:ext cx="476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05</a:t>
            </a:r>
          </a:p>
        </p:txBody>
      </p:sp>
      <p:sp>
        <p:nvSpPr>
          <p:cNvPr id="17" name="q4">
            <a:extLst xmlns:a="http://schemas.openxmlformats.org/drawingml/2006/main">
              <a:ext uri="{FF2B5EF4-FFF2-40B4-BE49-F238E27FC236}">
                <a16:creationId xmlns:a16="http://schemas.microsoft.com/office/drawing/2014/main" id="{F3960C57-BFFB-4B00-8081-AE9E20A40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4629150"/>
            <a:ext cx="923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</a:defRPr>
            </a:pPr>
            <a:r>
              <a:rPr sz="1800" b="1">
                <a:solidFill>
                  <a:srgbClr val="111111"/>
                </a:solidFill>
              </a:rPr>
              <a:t>What current evidence proves each material control works?</a:t>
            </a:r>
          </a:p>
        </p:txBody>
      </p:sp>
      <p:sp>
        <p:nvSpPr>
          <p:cNvPr id="18" name="qr4">
            <a:extLst xmlns:a="http://schemas.openxmlformats.org/drawingml/2006/main">
              <a:ext uri="{FF2B5EF4-FFF2-40B4-BE49-F238E27FC236}">
                <a16:creationId xmlns:a16="http://schemas.microsoft.com/office/drawing/2014/main" id="{515DB11B-54B6-4E93-BA4F-CA0F1DB26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086350"/>
            <a:ext cx="1000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sources">
            <a:extLst xmlns:a="http://schemas.openxmlformats.org/drawingml/2006/main">
              <a:ext uri="{FF2B5EF4-FFF2-40B4-BE49-F238E27FC236}">
                <a16:creationId xmlns:a16="http://schemas.microsoft.com/office/drawing/2014/main" id="{9EA8F198-17F7-47B5-B1D8-52B66710B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572125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67085"/>
                </a:solidFill>
              </a:defRPr>
            </a:pPr>
            <a:r>
              <a:rPr sz="1125" b="0">
                <a:solidFill>
                  <a:srgbClr val="667085"/>
                </a:solidFill>
              </a:rPr>
              <a:t>Official sources: Regulation (EU) 2022/2554; Delegated Regulations 2024/1772, 2024/1774, 2025/301 and 2025/532; Implementing Regulations 2025/302 and 2024/2956; Icelandic Act No. 78/2025; Central Bank Rules No. 310/2026 and DORA guidance.</a:t>
            </a:r>
          </a:p>
        </p:txBody>
      </p:sp>
      <p:sp>
        <p:nvSpPr>
          <p:cNvPr id="20" name="footer-rule">
            <a:extLst xmlns:a="http://schemas.openxmlformats.org/drawingml/2006/main">
              <a:ext uri="{FF2B5EF4-FFF2-40B4-BE49-F238E27FC236}">
                <a16:creationId xmlns:a16="http://schemas.microsoft.com/office/drawing/2014/main" id="{6F1D6BB4-66B0-4AE2-99C6-D993939C3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source">
            <a:extLst xmlns:a="http://schemas.openxmlformats.org/drawingml/2006/main">
              <a:ext uri="{FF2B5EF4-FFF2-40B4-BE49-F238E27FC236}">
                <a16:creationId xmlns:a16="http://schemas.microsoft.com/office/drawing/2014/main" id="{70F70994-A06B-42F4-B2A0-80F9697AB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Use the complete Architecture Report and Master Traceability Matrix for exact paragraph-level references</a:t>
            </a:r>
          </a:p>
        </p:txBody>
      </p:sp>
      <p:sp>
        <p:nvSpPr>
          <p:cNvPr id="22" name="page">
            <a:extLst xmlns:a="http://schemas.openxmlformats.org/drawingml/2006/main">
              <a:ext uri="{FF2B5EF4-FFF2-40B4-BE49-F238E27FC236}">
                <a16:creationId xmlns:a16="http://schemas.microsoft.com/office/drawing/2014/main" id="{88A02269-C0FB-453C-8322-61CD1DFB5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5370838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900E28D6-FAED-440F-92EA-67699E0C8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92272BD-9E3B-4310-964E-F77EEA5AD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DORA asks for proof of resilience—not a shelf of policies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4C02F8F6-51F7-4024-8051-0D071AAAA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5C75759F-91C8-4A83-9DEB-28D120D6B9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47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The firm must show that governance, controls, response and recovery work in practice.</a:t>
            </a:r>
          </a:p>
        </p:txBody>
      </p:sp>
      <p:sp>
        <p:nvSpPr>
          <p:cNvPr id="5" name="label-270">
            <a:extLst xmlns:a="http://schemas.openxmlformats.org/drawingml/2006/main">
              <a:ext uri="{FF2B5EF4-FFF2-40B4-BE49-F238E27FC236}">
                <a16:creationId xmlns:a16="http://schemas.microsoft.com/office/drawing/2014/main" id="{529B8443-1FCB-4D42-BEC2-63ACC369C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5717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MANAGE</a:t>
            </a:r>
          </a:p>
        </p:txBody>
      </p:sp>
      <p:sp>
        <p:nvSpPr>
          <p:cNvPr id="6" name="body-270">
            <a:extLst xmlns:a="http://schemas.openxmlformats.org/drawingml/2006/main">
              <a:ext uri="{FF2B5EF4-FFF2-40B4-BE49-F238E27FC236}">
                <a16:creationId xmlns:a16="http://schemas.microsoft.com/office/drawing/2014/main" id="{E2BAE3EE-5BC1-4B9C-8024-B002BCFA4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5527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Identify ICT risk, assets, dependencies and owners.</a:t>
            </a:r>
          </a:p>
        </p:txBody>
      </p:sp>
      <p:sp>
        <p:nvSpPr>
          <p:cNvPr id="7" name="rule-270">
            <a:extLst xmlns:a="http://schemas.openxmlformats.org/drawingml/2006/main">
              <a:ext uri="{FF2B5EF4-FFF2-40B4-BE49-F238E27FC236}">
                <a16:creationId xmlns:a16="http://schemas.microsoft.com/office/drawing/2014/main" id="{0438568E-FF4B-45B9-9E74-207E99058A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0289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abel-352">
            <a:extLst xmlns:a="http://schemas.openxmlformats.org/drawingml/2006/main">
              <a:ext uri="{FF2B5EF4-FFF2-40B4-BE49-F238E27FC236}">
                <a16:creationId xmlns:a16="http://schemas.microsoft.com/office/drawing/2014/main" id="{D3A61142-D0D0-4629-9029-A769E74B6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528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PROTECT &amp; DETECT</a:t>
            </a:r>
          </a:p>
        </p:txBody>
      </p:sp>
      <p:sp>
        <p:nvSpPr>
          <p:cNvPr id="9" name="body-352">
            <a:extLst xmlns:a="http://schemas.openxmlformats.org/drawingml/2006/main">
              <a:ext uri="{FF2B5EF4-FFF2-40B4-BE49-F238E27FC236}">
                <a16:creationId xmlns:a16="http://schemas.microsoft.com/office/drawing/2014/main" id="{047EB714-ED17-4736-ADE5-A0E7EF2D6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3337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Operate proportionate security, access, monitoring and maintenance controls.</a:t>
            </a:r>
          </a:p>
        </p:txBody>
      </p:sp>
      <p:sp>
        <p:nvSpPr>
          <p:cNvPr id="10" name="rule-352">
            <a:extLst xmlns:a="http://schemas.openxmlformats.org/drawingml/2006/main">
              <a:ext uri="{FF2B5EF4-FFF2-40B4-BE49-F238E27FC236}">
                <a16:creationId xmlns:a16="http://schemas.microsoft.com/office/drawing/2014/main" id="{B12CE22E-BB30-4444-9CB5-878EF708C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8100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abel-434">
            <a:extLst xmlns:a="http://schemas.openxmlformats.org/drawingml/2006/main">
              <a:ext uri="{FF2B5EF4-FFF2-40B4-BE49-F238E27FC236}">
                <a16:creationId xmlns:a16="http://schemas.microsoft.com/office/drawing/2014/main" id="{70745C8E-FDF4-4FED-A709-F22449D22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1338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RESPOND &amp; RECOVER</a:t>
            </a:r>
          </a:p>
        </p:txBody>
      </p:sp>
      <p:sp>
        <p:nvSpPr>
          <p:cNvPr id="12" name="body-434">
            <a:extLst xmlns:a="http://schemas.openxmlformats.org/drawingml/2006/main">
              <a:ext uri="{FF2B5EF4-FFF2-40B4-BE49-F238E27FC236}">
                <a16:creationId xmlns:a16="http://schemas.microsoft.com/office/drawing/2014/main" id="{970FEFA3-7247-476B-864E-59BEF48B2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1148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Handle incidents, report major events and restore critical services.</a:t>
            </a:r>
          </a:p>
        </p:txBody>
      </p:sp>
      <p:sp>
        <p:nvSpPr>
          <p:cNvPr id="13" name="rule-434">
            <a:extLst xmlns:a="http://schemas.openxmlformats.org/drawingml/2006/main">
              <a:ext uri="{FF2B5EF4-FFF2-40B4-BE49-F238E27FC236}">
                <a16:creationId xmlns:a16="http://schemas.microsoft.com/office/drawing/2014/main" id="{3B27CEFE-11E7-43C4-9A8F-3419DEFAC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910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abel-516">
            <a:extLst xmlns:a="http://schemas.openxmlformats.org/drawingml/2006/main">
              <a:ext uri="{FF2B5EF4-FFF2-40B4-BE49-F238E27FC236}">
                <a16:creationId xmlns:a16="http://schemas.microsoft.com/office/drawing/2014/main" id="{F7DA84D0-D814-491B-81D0-8F268D32C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9149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TEST &amp; LEARN</a:t>
            </a:r>
          </a:p>
        </p:txBody>
      </p:sp>
      <p:sp>
        <p:nvSpPr>
          <p:cNvPr id="15" name="body-516">
            <a:extLst xmlns:a="http://schemas.openxmlformats.org/drawingml/2006/main">
              <a:ext uri="{FF2B5EF4-FFF2-40B4-BE49-F238E27FC236}">
                <a16:creationId xmlns:a16="http://schemas.microsoft.com/office/drawing/2014/main" id="{3B5096AE-3CDF-4BC7-80C7-AC5891B23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958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Validate controls, remediate failures and improve the framework.</a:t>
            </a:r>
          </a:p>
        </p:txBody>
      </p:sp>
      <p:sp>
        <p:nvSpPr>
          <p:cNvPr id="16" name="rule-516">
            <a:extLst xmlns:a="http://schemas.openxmlformats.org/drawingml/2006/main">
              <a:ext uri="{FF2B5EF4-FFF2-40B4-BE49-F238E27FC236}">
                <a16:creationId xmlns:a16="http://schemas.microsoft.com/office/drawing/2014/main" id="{7E5809D0-44DB-4F03-86DE-F400A3090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3721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label-598">
            <a:extLst xmlns:a="http://schemas.openxmlformats.org/drawingml/2006/main">
              <a:ext uri="{FF2B5EF4-FFF2-40B4-BE49-F238E27FC236}">
                <a16:creationId xmlns:a16="http://schemas.microsoft.com/office/drawing/2014/main" id="{804A6152-29D7-48B8-940E-242F50862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6959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CONTROL PROVIDERS</a:t>
            </a:r>
          </a:p>
        </p:txBody>
      </p:sp>
      <p:sp>
        <p:nvSpPr>
          <p:cNvPr id="18" name="body-598">
            <a:extLst xmlns:a="http://schemas.openxmlformats.org/drawingml/2006/main">
              <a:ext uri="{FF2B5EF4-FFF2-40B4-BE49-F238E27FC236}">
                <a16:creationId xmlns:a16="http://schemas.microsoft.com/office/drawing/2014/main" id="{786C783C-D264-4C10-A319-2D290C908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56769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Know every ICT arrangement; manage contracts, concentration and exit.</a:t>
            </a:r>
          </a:p>
        </p:txBody>
      </p:sp>
      <p:sp>
        <p:nvSpPr>
          <p:cNvPr id="19" name="rule-598">
            <a:extLst xmlns:a="http://schemas.openxmlformats.org/drawingml/2006/main">
              <a:ext uri="{FF2B5EF4-FFF2-40B4-BE49-F238E27FC236}">
                <a16:creationId xmlns:a16="http://schemas.microsoft.com/office/drawing/2014/main" id="{96042BB9-CB27-4709-843A-76130A2A9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61531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footer-rule">
            <a:extLst xmlns:a="http://schemas.openxmlformats.org/drawingml/2006/main">
              <a:ext uri="{FF2B5EF4-FFF2-40B4-BE49-F238E27FC236}">
                <a16:creationId xmlns:a16="http://schemas.microsoft.com/office/drawing/2014/main" id="{2E2BC93B-9027-4D26-AF19-A1FCD715E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source">
            <a:extLst xmlns:a="http://schemas.openxmlformats.org/drawingml/2006/main">
              <a:ext uri="{FF2B5EF4-FFF2-40B4-BE49-F238E27FC236}">
                <a16:creationId xmlns:a16="http://schemas.microsoft.com/office/drawing/2014/main" id="{37018681-A120-4572-80F2-8183882F7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DORA Articles 16–30; Central Bank of Iceland DORA guidance</a:t>
            </a:r>
          </a:p>
        </p:txBody>
      </p:sp>
      <p:sp>
        <p:nvSpPr>
          <p:cNvPr id="22" name="page">
            <a:extLst xmlns:a="http://schemas.openxmlformats.org/drawingml/2006/main">
              <a:ext uri="{FF2B5EF4-FFF2-40B4-BE49-F238E27FC236}">
                <a16:creationId xmlns:a16="http://schemas.microsoft.com/office/drawing/2014/main" id="{664213C6-07C6-4671-9D71-75892616F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12716056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8A775525-8DA7-4B4C-979D-D037DEDE1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EAF85B1D-EDFD-41B7-A127-F1B3BB650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SNI and microenterprise are separate classifications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DA2EA626-DAA7-4BD7-9A6A-FD5947C86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A4C9DDA5-357B-48FE-9F73-1E335B1CB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287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The Article 16 simplified framework follows SNI status. Other exemptions still depend on the separate DORA size test.</a:t>
            </a:r>
          </a:p>
        </p:txBody>
      </p:sp>
      <p:sp>
        <p:nvSpPr>
          <p:cNvPr id="5" name="left">
            <a:extLst xmlns:a="http://schemas.openxmlformats.org/drawingml/2006/main">
              <a:ext uri="{FF2B5EF4-FFF2-40B4-BE49-F238E27FC236}">
                <a16:creationId xmlns:a16="http://schemas.microsoft.com/office/drawing/2014/main" id="{6D1FB029-453D-472A-A1D7-CEB01E6B0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71750"/>
            <a:ext cx="49530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4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ight">
            <a:extLst xmlns:a="http://schemas.openxmlformats.org/drawingml/2006/main">
              <a:ext uri="{FF2B5EF4-FFF2-40B4-BE49-F238E27FC236}">
                <a16:creationId xmlns:a16="http://schemas.microsoft.com/office/drawing/2014/main" id="{EB4E01FF-3034-41F4-9D8B-771574E22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67400" y="2571750"/>
            <a:ext cx="5638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AF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lhead">
            <a:extLst xmlns:a="http://schemas.openxmlformats.org/drawingml/2006/main">
              <a:ext uri="{FF2B5EF4-FFF2-40B4-BE49-F238E27FC236}">
                <a16:creationId xmlns:a16="http://schemas.microsoft.com/office/drawing/2014/main" id="{4D289537-9F49-49F3-8176-A7FDD9950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857500"/>
            <a:ext cx="4286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SNI investment firm</a:t>
            </a:r>
          </a:p>
        </p:txBody>
      </p:sp>
      <p:sp>
        <p:nvSpPr>
          <p:cNvPr id="8" name="lbody">
            <a:extLst xmlns:a="http://schemas.openxmlformats.org/drawingml/2006/main">
              <a:ext uri="{FF2B5EF4-FFF2-40B4-BE49-F238E27FC236}">
                <a16:creationId xmlns:a16="http://schemas.microsoft.com/office/drawing/2014/main" id="{C7B08926-A941-4037-A559-AE15A2F62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409950"/>
            <a:ext cx="42481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IFR Article 12(1) classification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Effect: DORA Articles 5–15 do not apply. Article 16 and its simplified RTS govern ICT-risk management.</a:t>
            </a:r>
          </a:p>
        </p:txBody>
      </p:sp>
      <p:sp>
        <p:nvSpPr>
          <p:cNvPr id="9" name="rhead">
            <a:extLst xmlns:a="http://schemas.openxmlformats.org/drawingml/2006/main">
              <a:ext uri="{FF2B5EF4-FFF2-40B4-BE49-F238E27FC236}">
                <a16:creationId xmlns:a16="http://schemas.microsoft.com/office/drawing/2014/main" id="{47F125D0-F77C-43BF-95E4-D0FF05989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34100" y="2857500"/>
            <a:ext cx="4857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DORA microenterprise</a:t>
            </a:r>
          </a:p>
        </p:txBody>
      </p:sp>
      <p:sp>
        <p:nvSpPr>
          <p:cNvPr id="10" name="rbody">
            <a:extLst xmlns:a="http://schemas.openxmlformats.org/drawingml/2006/main">
              <a:ext uri="{FF2B5EF4-FFF2-40B4-BE49-F238E27FC236}">
                <a16:creationId xmlns:a16="http://schemas.microsoft.com/office/drawing/2014/main" id="{07C04B62-7EB0-43D0-890C-5869B93F5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34100" y="3409950"/>
            <a:ext cx="4857750" cy="1562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Fewer than 10 employees and turnover and/or balance sheet not above EUR 2 million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Effect: specific relief in certain provisions—but it cannot be assumed from SNI status.</a:t>
            </a:r>
          </a:p>
        </p:txBody>
      </p:sp>
      <p:sp>
        <p:nvSpPr>
          <p:cNvPr id="11" name="takeaway">
            <a:extLst xmlns:a="http://schemas.openxmlformats.org/drawingml/2006/main">
              <a:ext uri="{FF2B5EF4-FFF2-40B4-BE49-F238E27FC236}">
                <a16:creationId xmlns:a16="http://schemas.microsoft.com/office/drawing/2014/main" id="{F0506596-650D-4EF4-BA4D-F074E507D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76875"/>
            <a:ext cx="10820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F6B78"/>
                </a:solidFill>
              </a:defRPr>
            </a:pPr>
            <a:r>
              <a:rPr sz="1650" b="1">
                <a:solidFill>
                  <a:srgbClr val="0F6B78"/>
                </a:solidFill>
              </a:rPr>
              <a:t>Record both conclusions and evidence before relying on any proportionality or exemption.</a:t>
            </a:r>
          </a:p>
        </p:txBody>
      </p:sp>
      <p:sp>
        <p:nvSpPr>
          <p:cNvPr id="12" name="footer-rule">
            <a:extLst xmlns:a="http://schemas.openxmlformats.org/drawingml/2006/main">
              <a:ext uri="{FF2B5EF4-FFF2-40B4-BE49-F238E27FC236}">
                <a16:creationId xmlns:a16="http://schemas.microsoft.com/office/drawing/2014/main" id="{81DC7E19-4BAD-4ED2-B37A-4C4CF113F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ource">
            <a:extLst xmlns:a="http://schemas.openxmlformats.org/drawingml/2006/main">
              <a:ext uri="{FF2B5EF4-FFF2-40B4-BE49-F238E27FC236}">
                <a16:creationId xmlns:a16="http://schemas.microsoft.com/office/drawing/2014/main" id="{2CC2259F-FB0E-4027-9C04-EAC7F8E8ED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DORA Articles 3(60), 4 and 16; Central Bank of Iceland guidance</a:t>
            </a:r>
          </a:p>
        </p:txBody>
      </p:sp>
      <p:sp>
        <p:nvSpPr>
          <p:cNvPr id="14" name="page">
            <a:extLst xmlns:a="http://schemas.openxmlformats.org/drawingml/2006/main">
              <a:ext uri="{FF2B5EF4-FFF2-40B4-BE49-F238E27FC236}">
                <a16:creationId xmlns:a16="http://schemas.microsoft.com/office/drawing/2014/main" id="{3CF676F5-C711-4951-B515-1BCD862D9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53603483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46B332B9-60B6-42CB-9B8E-28AAAF3EE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A6CBA82E-5220-4F18-AD14-A0A676D56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D01–D14 turns legal duties into an operating system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2E8E5695-2462-4A58-BBA6-270134DBB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4A7FCE95-A909-4B2B-9185-A6F150AFB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28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Each layer has a different job. Approval at one layer does not prove operation at the next.</a:t>
            </a:r>
          </a:p>
        </p:txBody>
      </p:sp>
      <p:sp>
        <p:nvSpPr>
          <p:cNvPr id="5" name="role0">
            <a:extLst xmlns:a="http://schemas.openxmlformats.org/drawingml/2006/main">
              <a:ext uri="{FF2B5EF4-FFF2-40B4-BE49-F238E27FC236}">
                <a16:creationId xmlns:a16="http://schemas.microsoft.com/office/drawing/2014/main" id="{C7F091CD-82BA-4497-AA62-C54788E36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619375"/>
            <a:ext cx="14763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GOVERN</a:t>
            </a:r>
          </a:p>
        </p:txBody>
      </p:sp>
      <p:sp>
        <p:nvSpPr>
          <p:cNvPr id="6" name="ids0">
            <a:extLst xmlns:a="http://schemas.openxmlformats.org/drawingml/2006/main">
              <a:ext uri="{FF2B5EF4-FFF2-40B4-BE49-F238E27FC236}">
                <a16:creationId xmlns:a16="http://schemas.microsoft.com/office/drawing/2014/main" id="{ADE6073B-1233-4ABE-99D3-D72844C62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2581275"/>
            <a:ext cx="338137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D01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8AB4EE1C-B164-4078-8A80-5AF306970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2581275"/>
            <a:ext cx="5048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Governance, proportionality, risk tolerance and reporting</a:t>
            </a:r>
          </a:p>
        </p:txBody>
      </p:sp>
      <p:sp>
        <p:nvSpPr>
          <p:cNvPr id="8" name="rule0">
            <a:extLst xmlns:a="http://schemas.openxmlformats.org/drawingml/2006/main">
              <a:ext uri="{FF2B5EF4-FFF2-40B4-BE49-F238E27FC236}">
                <a16:creationId xmlns:a16="http://schemas.microsoft.com/office/drawing/2014/main" id="{64F37215-D5BD-49C3-8638-B70750FB5D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0210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ole1">
            <a:extLst xmlns:a="http://schemas.openxmlformats.org/drawingml/2006/main">
              <a:ext uri="{FF2B5EF4-FFF2-40B4-BE49-F238E27FC236}">
                <a16:creationId xmlns:a16="http://schemas.microsoft.com/office/drawing/2014/main" id="{6FB931E8-352D-4921-984A-D0680F96E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619500"/>
            <a:ext cx="14763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0F6B78"/>
                </a:solidFill>
              </a:defRPr>
            </a:pPr>
            <a:r>
              <a:rPr sz="1050" b="1">
                <a:solidFill>
                  <a:srgbClr val="0F6B78"/>
                </a:solidFill>
              </a:rPr>
              <a:t>CONTROL</a:t>
            </a:r>
          </a:p>
        </p:txBody>
      </p:sp>
      <p:sp>
        <p:nvSpPr>
          <p:cNvPr id="10" name="ids1">
            <a:extLst xmlns:a="http://schemas.openxmlformats.org/drawingml/2006/main">
              <a:ext uri="{FF2B5EF4-FFF2-40B4-BE49-F238E27FC236}">
                <a16:creationId xmlns:a16="http://schemas.microsoft.com/office/drawing/2014/main" id="{7B1446FC-93D4-490A-8E8C-9429C6D64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581400"/>
            <a:ext cx="338137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D02  D05  D06  D08  D09  D12  D13</a:t>
            </a:r>
          </a:p>
        </p:txBody>
      </p:sp>
      <p:sp>
        <p:nvSpPr>
          <p:cNvPr id="11" name="desc1">
            <a:extLst xmlns:a="http://schemas.openxmlformats.org/drawingml/2006/main">
              <a:ext uri="{FF2B5EF4-FFF2-40B4-BE49-F238E27FC236}">
                <a16:creationId xmlns:a16="http://schemas.microsoft.com/office/drawing/2014/main" id="{4DE6E8C9-64AA-4739-885C-0508428AB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3581400"/>
            <a:ext cx="5048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Policies, plans, procedures, testing, training and assurance</a:t>
            </a:r>
          </a:p>
        </p:txBody>
      </p:sp>
      <p:sp>
        <p:nvSpPr>
          <p:cNvPr id="12" name="rule1">
            <a:extLst xmlns:a="http://schemas.openxmlformats.org/drawingml/2006/main">
              <a:ext uri="{FF2B5EF4-FFF2-40B4-BE49-F238E27FC236}">
                <a16:creationId xmlns:a16="http://schemas.microsoft.com/office/drawing/2014/main" id="{C6142D5F-AFAA-40DD-8E44-AF9C2F5B4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143375"/>
            <a:ext cx="10210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role2">
            <a:extLst xmlns:a="http://schemas.openxmlformats.org/drawingml/2006/main">
              <a:ext uri="{FF2B5EF4-FFF2-40B4-BE49-F238E27FC236}">
                <a16:creationId xmlns:a16="http://schemas.microsoft.com/office/drawing/2014/main" id="{4546F04A-9AD9-4274-85F0-7E2C542BA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619625"/>
            <a:ext cx="14763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2E74B5"/>
                </a:solidFill>
              </a:defRPr>
            </a:pPr>
            <a:r>
              <a:rPr sz="1050" b="1">
                <a:solidFill>
                  <a:srgbClr val="2E74B5"/>
                </a:solidFill>
              </a:rPr>
              <a:t>RECORD</a:t>
            </a:r>
          </a:p>
        </p:txBody>
      </p:sp>
      <p:sp>
        <p:nvSpPr>
          <p:cNvPr id="14" name="ids2">
            <a:extLst xmlns:a="http://schemas.openxmlformats.org/drawingml/2006/main">
              <a:ext uri="{FF2B5EF4-FFF2-40B4-BE49-F238E27FC236}">
                <a16:creationId xmlns:a16="http://schemas.microsoft.com/office/drawing/2014/main" id="{578B0407-7DEE-441F-B403-C6224F3AE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4581525"/>
            <a:ext cx="338137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D03  D04  D07  D10  D11  D14</a:t>
            </a:r>
          </a:p>
        </p:txBody>
      </p:sp>
      <p:sp>
        <p:nvSpPr>
          <p:cNvPr id="15" name="desc2">
            <a:extLst xmlns:a="http://schemas.openxmlformats.org/drawingml/2006/main">
              <a:ext uri="{FF2B5EF4-FFF2-40B4-BE49-F238E27FC236}">
                <a16:creationId xmlns:a16="http://schemas.microsoft.com/office/drawing/2014/main" id="{21F83E10-D47F-4F29-BF4D-762215DB8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4581525"/>
            <a:ext cx="5048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243143"/>
                </a:solidFill>
              </a:defRPr>
            </a:pPr>
            <a:r>
              <a:rPr sz="1500" b="0">
                <a:solidFill>
                  <a:srgbClr val="243143"/>
                </a:solidFill>
              </a:rPr>
              <a:t>Risks, inventories, incidents, providers, contracts and evidence</a:t>
            </a:r>
          </a:p>
        </p:txBody>
      </p:sp>
      <p:sp>
        <p:nvSpPr>
          <p:cNvPr id="16" name="rule2">
            <a:extLst xmlns:a="http://schemas.openxmlformats.org/drawingml/2006/main">
              <a:ext uri="{FF2B5EF4-FFF2-40B4-BE49-F238E27FC236}">
                <a16:creationId xmlns:a16="http://schemas.microsoft.com/office/drawing/2014/main" id="{6B618514-2A43-454B-B9E8-9FF2D63CA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143500"/>
            <a:ext cx="10210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trace">
            <a:extLst xmlns:a="http://schemas.openxmlformats.org/drawingml/2006/main">
              <a:ext uri="{FF2B5EF4-FFF2-40B4-BE49-F238E27FC236}">
                <a16:creationId xmlns:a16="http://schemas.microsoft.com/office/drawing/2014/main" id="{794A8AB4-9134-4AA4-9C4F-4DFA0C127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762625"/>
            <a:ext cx="102108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</a:defRPr>
            </a:pPr>
            <a:r>
              <a:rPr sz="1650" b="1">
                <a:solidFill>
                  <a:srgbClr val="111111"/>
                </a:solidFill>
              </a:rPr>
              <a:t>Requirement  →  control  →  exact document section  →  operational record  →  evidence / test</a:t>
            </a:r>
          </a:p>
        </p:txBody>
      </p:sp>
      <p:sp>
        <p:nvSpPr>
          <p:cNvPr id="18" name="footer-rule">
            <a:extLst xmlns:a="http://schemas.openxmlformats.org/drawingml/2006/main">
              <a:ext uri="{FF2B5EF4-FFF2-40B4-BE49-F238E27FC236}">
                <a16:creationId xmlns:a16="http://schemas.microsoft.com/office/drawing/2014/main" id="{1FD10655-A1F5-404A-88DC-14D83113F7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source">
            <a:extLst xmlns:a="http://schemas.openxmlformats.org/drawingml/2006/main">
              <a:ext uri="{FF2B5EF4-FFF2-40B4-BE49-F238E27FC236}">
                <a16:creationId xmlns:a16="http://schemas.microsoft.com/office/drawing/2014/main" id="{8B0A350C-6D69-4D17-8604-1DA7D059B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Architecture Report and Master Requirements &amp; Traceability Matrix</a:t>
            </a:r>
          </a:p>
        </p:txBody>
      </p:sp>
      <p:sp>
        <p:nvSpPr>
          <p:cNvPr id="20" name="page">
            <a:extLst xmlns:a="http://schemas.openxmlformats.org/drawingml/2006/main">
              <a:ext uri="{FF2B5EF4-FFF2-40B4-BE49-F238E27FC236}">
                <a16:creationId xmlns:a16="http://schemas.microsoft.com/office/drawing/2014/main" id="{C42CF979-6A95-4074-BD69-54F9B42F6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99896529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2B7F3B8E-366F-46C0-AC24-481300126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BF3E77F-6BD3-40C9-912C-584C05EF8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The management body owns the outcome—even when ICT is outsourced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431C44C5-22B6-4DDD-A163-EBB8286C6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C1627F4B-33F8-4B2F-BFE2-181640165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47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Delegation changes who performs the work; it does not transfer regulatory accountability.</a:t>
            </a:r>
          </a:p>
        </p:txBody>
      </p:sp>
      <p:sp>
        <p:nvSpPr>
          <p:cNvPr id="5" name="label-270">
            <a:extLst xmlns:a="http://schemas.openxmlformats.org/drawingml/2006/main">
              <a:ext uri="{FF2B5EF4-FFF2-40B4-BE49-F238E27FC236}">
                <a16:creationId xmlns:a16="http://schemas.microsoft.com/office/drawing/2014/main" id="{75511248-B243-466D-A0CA-D2319000C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5717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DECIDE</a:t>
            </a:r>
          </a:p>
        </p:txBody>
      </p:sp>
      <p:sp>
        <p:nvSpPr>
          <p:cNvPr id="6" name="body-270">
            <a:extLst xmlns:a="http://schemas.openxmlformats.org/drawingml/2006/main">
              <a:ext uri="{FF2B5EF4-FFF2-40B4-BE49-F238E27FC236}">
                <a16:creationId xmlns:a16="http://schemas.microsoft.com/office/drawing/2014/main" id="{ACB7F40A-CCE5-47CF-8E3E-06F21D392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5527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Approve the framework, risk tolerance, resources and material risk acceptance.</a:t>
            </a:r>
          </a:p>
        </p:txBody>
      </p:sp>
      <p:sp>
        <p:nvSpPr>
          <p:cNvPr id="7" name="rule-270">
            <a:extLst xmlns:a="http://schemas.openxmlformats.org/drawingml/2006/main">
              <a:ext uri="{FF2B5EF4-FFF2-40B4-BE49-F238E27FC236}">
                <a16:creationId xmlns:a16="http://schemas.microsoft.com/office/drawing/2014/main" id="{C435DA75-EEA1-47EE-B379-B1C719103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0289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abel-352">
            <a:extLst xmlns:a="http://schemas.openxmlformats.org/drawingml/2006/main">
              <a:ext uri="{FF2B5EF4-FFF2-40B4-BE49-F238E27FC236}">
                <a16:creationId xmlns:a16="http://schemas.microsoft.com/office/drawing/2014/main" id="{000C50B2-4E10-4359-B5DF-FB77793B1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528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CHALLENGE</a:t>
            </a:r>
          </a:p>
        </p:txBody>
      </p:sp>
      <p:sp>
        <p:nvSpPr>
          <p:cNvPr id="9" name="body-352">
            <a:extLst xmlns:a="http://schemas.openxmlformats.org/drawingml/2006/main">
              <a:ext uri="{FF2B5EF4-FFF2-40B4-BE49-F238E27FC236}">
                <a16:creationId xmlns:a16="http://schemas.microsoft.com/office/drawing/2014/main" id="{D49FF807-70EC-464C-AE8B-FC39D0BA81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3337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Ask whether controls are implemented, evidenced and tested—not merely documented.</a:t>
            </a:r>
          </a:p>
        </p:txBody>
      </p:sp>
      <p:sp>
        <p:nvSpPr>
          <p:cNvPr id="10" name="rule-352">
            <a:extLst xmlns:a="http://schemas.openxmlformats.org/drawingml/2006/main">
              <a:ext uri="{FF2B5EF4-FFF2-40B4-BE49-F238E27FC236}">
                <a16:creationId xmlns:a16="http://schemas.microsoft.com/office/drawing/2014/main" id="{EDE1CADD-439D-4F63-83EC-40E8581FC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8100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abel-434">
            <a:extLst xmlns:a="http://schemas.openxmlformats.org/drawingml/2006/main">
              <a:ext uri="{FF2B5EF4-FFF2-40B4-BE49-F238E27FC236}">
                <a16:creationId xmlns:a16="http://schemas.microsoft.com/office/drawing/2014/main" id="{4B0716E1-777A-43A6-B595-BE124B987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1338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MONITOR</a:t>
            </a:r>
          </a:p>
        </p:txBody>
      </p:sp>
      <p:sp>
        <p:nvSpPr>
          <p:cNvPr id="12" name="body-434">
            <a:extLst xmlns:a="http://schemas.openxmlformats.org/drawingml/2006/main">
              <a:ext uri="{FF2B5EF4-FFF2-40B4-BE49-F238E27FC236}">
                <a16:creationId xmlns:a16="http://schemas.microsoft.com/office/drawing/2014/main" id="{1A7761FC-FF83-48D3-BFF1-02B7DB5E3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1148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Receive incidents, critical findings, provider deterioration and risk outside tolerance.</a:t>
            </a:r>
          </a:p>
        </p:txBody>
      </p:sp>
      <p:sp>
        <p:nvSpPr>
          <p:cNvPr id="13" name="rule-434">
            <a:extLst xmlns:a="http://schemas.openxmlformats.org/drawingml/2006/main">
              <a:ext uri="{FF2B5EF4-FFF2-40B4-BE49-F238E27FC236}">
                <a16:creationId xmlns:a16="http://schemas.microsoft.com/office/drawing/2014/main" id="{47DBCBAB-2C1D-4BE0-AC91-E44C2E96B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910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abel-516">
            <a:extLst xmlns:a="http://schemas.openxmlformats.org/drawingml/2006/main">
              <a:ext uri="{FF2B5EF4-FFF2-40B4-BE49-F238E27FC236}">
                <a16:creationId xmlns:a16="http://schemas.microsoft.com/office/drawing/2014/main" id="{DFBF7352-501F-44E2-92C0-E25437C91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9149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LEARN</a:t>
            </a:r>
          </a:p>
        </p:txBody>
      </p:sp>
      <p:sp>
        <p:nvSpPr>
          <p:cNvPr id="15" name="body-516">
            <a:extLst xmlns:a="http://schemas.openxmlformats.org/drawingml/2006/main">
              <a:ext uri="{FF2B5EF4-FFF2-40B4-BE49-F238E27FC236}">
                <a16:creationId xmlns:a16="http://schemas.microsoft.com/office/drawing/2014/main" id="{B81E4328-3225-4BCA-9E78-5C5E9A787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958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Ensure tests, incidents and audits change risks, controls, training and budget.</a:t>
            </a:r>
          </a:p>
        </p:txBody>
      </p:sp>
      <p:sp>
        <p:nvSpPr>
          <p:cNvPr id="16" name="rule-516">
            <a:extLst xmlns:a="http://schemas.openxmlformats.org/drawingml/2006/main">
              <a:ext uri="{FF2B5EF4-FFF2-40B4-BE49-F238E27FC236}">
                <a16:creationId xmlns:a16="http://schemas.microsoft.com/office/drawing/2014/main" id="{AD9ED37C-950B-4F5A-AAFB-C89744F32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3721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label-598">
            <a:extLst xmlns:a="http://schemas.openxmlformats.org/drawingml/2006/main">
              <a:ext uri="{FF2B5EF4-FFF2-40B4-BE49-F238E27FC236}">
                <a16:creationId xmlns:a16="http://schemas.microsoft.com/office/drawing/2014/main" id="{F2E346B0-CB25-4B47-83D1-DD1D7264B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6959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ASSURE</a:t>
            </a:r>
          </a:p>
        </p:txBody>
      </p:sp>
      <p:sp>
        <p:nvSpPr>
          <p:cNvPr id="18" name="body-598">
            <a:extLst xmlns:a="http://schemas.openxmlformats.org/drawingml/2006/main">
              <a:ext uri="{FF2B5EF4-FFF2-40B4-BE49-F238E27FC236}">
                <a16:creationId xmlns:a16="http://schemas.microsoft.com/office/drawing/2014/main" id="{60853EB3-1FFD-4F3E-A714-781D19CBF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56769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Maintain independent, risk-based audit and an Article 41 framework review.</a:t>
            </a:r>
          </a:p>
        </p:txBody>
      </p:sp>
      <p:sp>
        <p:nvSpPr>
          <p:cNvPr id="19" name="rule-598">
            <a:extLst xmlns:a="http://schemas.openxmlformats.org/drawingml/2006/main">
              <a:ext uri="{FF2B5EF4-FFF2-40B4-BE49-F238E27FC236}">
                <a16:creationId xmlns:a16="http://schemas.microsoft.com/office/drawing/2014/main" id="{50A33B54-4DDC-469C-A469-38334482F9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61531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footer-rule">
            <a:extLst xmlns:a="http://schemas.openxmlformats.org/drawingml/2006/main">
              <a:ext uri="{FF2B5EF4-FFF2-40B4-BE49-F238E27FC236}">
                <a16:creationId xmlns:a16="http://schemas.microsoft.com/office/drawing/2014/main" id="{7EEC38CE-A022-40FB-BD81-0DE68D7AA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source">
            <a:extLst xmlns:a="http://schemas.openxmlformats.org/drawingml/2006/main">
              <a:ext uri="{FF2B5EF4-FFF2-40B4-BE49-F238E27FC236}">
                <a16:creationId xmlns:a16="http://schemas.microsoft.com/office/drawing/2014/main" id="{D88E44F0-5629-4870-A37C-32783DBFB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DORA Article 16; Delegated Regulation 2024/1774 Articles 28 and 41</a:t>
            </a:r>
          </a:p>
        </p:txBody>
      </p:sp>
      <p:sp>
        <p:nvSpPr>
          <p:cNvPr id="22" name="page">
            <a:extLst xmlns:a="http://schemas.openxmlformats.org/drawingml/2006/main">
              <a:ext uri="{FF2B5EF4-FFF2-40B4-BE49-F238E27FC236}">
                <a16:creationId xmlns:a16="http://schemas.microsoft.com/office/drawing/2014/main" id="{598D1E35-207D-4AC2-B9B7-EDA145DF9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85857101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D86270D9-2557-4640-9BD3-A12CDEB8D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46E469F-36BA-4DA5-8007-532CDCF86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Risk management starts with a map of the business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05E13E1E-B171-49F3-9B1B-47B81C638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23A81CC2-0805-4FCA-B3B1-2603153E8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47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A credible framework links critical functions to information, systems, people and providers.</a:t>
            </a:r>
          </a:p>
        </p:txBody>
      </p:sp>
      <p:sp>
        <p:nvSpPr>
          <p:cNvPr id="5" name="label-270">
            <a:extLst xmlns:a="http://schemas.openxmlformats.org/drawingml/2006/main">
              <a:ext uri="{FF2B5EF4-FFF2-40B4-BE49-F238E27FC236}">
                <a16:creationId xmlns:a16="http://schemas.microsoft.com/office/drawing/2014/main" id="{80038725-0991-4C93-9B1E-27AB1804C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5717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FUNCTIONS</a:t>
            </a:r>
          </a:p>
        </p:txBody>
      </p:sp>
      <p:sp>
        <p:nvSpPr>
          <p:cNvPr id="6" name="body-270">
            <a:extLst xmlns:a="http://schemas.openxmlformats.org/drawingml/2006/main">
              <a:ext uri="{FF2B5EF4-FFF2-40B4-BE49-F238E27FC236}">
                <a16:creationId xmlns:a16="http://schemas.microsoft.com/office/drawing/2014/main" id="{DA54725C-D926-4B5F-9E02-DD7412C7C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5527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Identify what the firm must continue to deliver and why it is critical.</a:t>
            </a:r>
          </a:p>
        </p:txBody>
      </p:sp>
      <p:sp>
        <p:nvSpPr>
          <p:cNvPr id="7" name="rule-270">
            <a:extLst xmlns:a="http://schemas.openxmlformats.org/drawingml/2006/main">
              <a:ext uri="{FF2B5EF4-FFF2-40B4-BE49-F238E27FC236}">
                <a16:creationId xmlns:a16="http://schemas.microsoft.com/office/drawing/2014/main" id="{873239AA-1B77-42F0-BC49-43DCEC5FF3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0289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abel-352">
            <a:extLst xmlns:a="http://schemas.openxmlformats.org/drawingml/2006/main">
              <a:ext uri="{FF2B5EF4-FFF2-40B4-BE49-F238E27FC236}">
                <a16:creationId xmlns:a16="http://schemas.microsoft.com/office/drawing/2014/main" id="{6A140153-5588-4D30-8DE5-0E3B3977E3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528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ASSETS &amp; DATA</a:t>
            </a:r>
          </a:p>
        </p:txBody>
      </p:sp>
      <p:sp>
        <p:nvSpPr>
          <p:cNvPr id="9" name="body-352">
            <a:extLst xmlns:a="http://schemas.openxmlformats.org/drawingml/2006/main">
              <a:ext uri="{FF2B5EF4-FFF2-40B4-BE49-F238E27FC236}">
                <a16:creationId xmlns:a16="http://schemas.microsoft.com/office/drawing/2014/main" id="{98B0A57D-887D-4857-A9FD-C91C47466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3337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Assign ownership, classification, lifecycle and recovery needs.</a:t>
            </a:r>
          </a:p>
        </p:txBody>
      </p:sp>
      <p:sp>
        <p:nvSpPr>
          <p:cNvPr id="10" name="rule-352">
            <a:extLst xmlns:a="http://schemas.openxmlformats.org/drawingml/2006/main">
              <a:ext uri="{FF2B5EF4-FFF2-40B4-BE49-F238E27FC236}">
                <a16:creationId xmlns:a16="http://schemas.microsoft.com/office/drawing/2014/main" id="{DD5E47E6-88CB-4492-A5F9-16B32FB8C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8100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abel-434">
            <a:extLst xmlns:a="http://schemas.openxmlformats.org/drawingml/2006/main">
              <a:ext uri="{FF2B5EF4-FFF2-40B4-BE49-F238E27FC236}">
                <a16:creationId xmlns:a16="http://schemas.microsoft.com/office/drawing/2014/main" id="{0E82A2E5-5A4D-4132-BBB3-97520ABB7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1338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DEPENDENCIES</a:t>
            </a:r>
          </a:p>
        </p:txBody>
      </p:sp>
      <p:sp>
        <p:nvSpPr>
          <p:cNvPr id="12" name="body-434">
            <a:extLst xmlns:a="http://schemas.openxmlformats.org/drawingml/2006/main">
              <a:ext uri="{FF2B5EF4-FFF2-40B4-BE49-F238E27FC236}">
                <a16:creationId xmlns:a16="http://schemas.microsoft.com/office/drawing/2014/main" id="{A32B01A7-6505-41B7-85AC-0748D8713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1148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Map upstream/downstream systems, people, locations and providers.</a:t>
            </a:r>
          </a:p>
        </p:txBody>
      </p:sp>
      <p:sp>
        <p:nvSpPr>
          <p:cNvPr id="13" name="rule-434">
            <a:extLst xmlns:a="http://schemas.openxmlformats.org/drawingml/2006/main">
              <a:ext uri="{FF2B5EF4-FFF2-40B4-BE49-F238E27FC236}">
                <a16:creationId xmlns:a16="http://schemas.microsoft.com/office/drawing/2014/main" id="{5533CCA0-1520-4D58-9A3A-7A8888C2E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910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abel-516">
            <a:extLst xmlns:a="http://schemas.openxmlformats.org/drawingml/2006/main">
              <a:ext uri="{FF2B5EF4-FFF2-40B4-BE49-F238E27FC236}">
                <a16:creationId xmlns:a16="http://schemas.microsoft.com/office/drawing/2014/main" id="{2F05DCDA-FAAB-42FB-AA3B-04A6FA2C5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9149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RISK</a:t>
            </a:r>
          </a:p>
        </p:txBody>
      </p:sp>
      <p:sp>
        <p:nvSpPr>
          <p:cNvPr id="15" name="body-516">
            <a:extLst xmlns:a="http://schemas.openxmlformats.org/drawingml/2006/main">
              <a:ext uri="{FF2B5EF4-FFF2-40B4-BE49-F238E27FC236}">
                <a16:creationId xmlns:a16="http://schemas.microsoft.com/office/drawing/2014/main" id="{583E0815-9839-405C-8529-A03C3A9F9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958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Assess threats, vulnerabilities, controls, residual exposure and treatment.</a:t>
            </a:r>
          </a:p>
        </p:txBody>
      </p:sp>
      <p:sp>
        <p:nvSpPr>
          <p:cNvPr id="16" name="rule-516">
            <a:extLst xmlns:a="http://schemas.openxmlformats.org/drawingml/2006/main">
              <a:ext uri="{FF2B5EF4-FFF2-40B4-BE49-F238E27FC236}">
                <a16:creationId xmlns:a16="http://schemas.microsoft.com/office/drawing/2014/main" id="{881B7D86-A034-492F-96FA-B46DD75E47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3721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label-598">
            <a:extLst xmlns:a="http://schemas.openxmlformats.org/drawingml/2006/main">
              <a:ext uri="{FF2B5EF4-FFF2-40B4-BE49-F238E27FC236}">
                <a16:creationId xmlns:a16="http://schemas.microsoft.com/office/drawing/2014/main" id="{BB246CFE-0B15-4CB8-BDA8-D9CE853932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6959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EVIDENCE</a:t>
            </a:r>
          </a:p>
        </p:txBody>
      </p:sp>
      <p:sp>
        <p:nvSpPr>
          <p:cNvPr id="18" name="body-598">
            <a:extLst xmlns:a="http://schemas.openxmlformats.org/drawingml/2006/main">
              <a:ext uri="{FF2B5EF4-FFF2-40B4-BE49-F238E27FC236}">
                <a16:creationId xmlns:a16="http://schemas.microsoft.com/office/drawing/2014/main" id="{A1EBA05A-CDB4-4F26-B9AB-23EBDFACA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56769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Index objective proof, owner review, period and next due date in D14.</a:t>
            </a:r>
          </a:p>
        </p:txBody>
      </p:sp>
      <p:sp>
        <p:nvSpPr>
          <p:cNvPr id="19" name="rule-598">
            <a:extLst xmlns:a="http://schemas.openxmlformats.org/drawingml/2006/main">
              <a:ext uri="{FF2B5EF4-FFF2-40B4-BE49-F238E27FC236}">
                <a16:creationId xmlns:a16="http://schemas.microsoft.com/office/drawing/2014/main" id="{917EF8F9-B925-498F-85B3-4DCC588D5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61531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footer-rule">
            <a:extLst xmlns:a="http://schemas.openxmlformats.org/drawingml/2006/main">
              <a:ext uri="{FF2B5EF4-FFF2-40B4-BE49-F238E27FC236}">
                <a16:creationId xmlns:a16="http://schemas.microsoft.com/office/drawing/2014/main" id="{FA2025DB-0B55-4305-A8BA-AC6E952A3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source">
            <a:extLst xmlns:a="http://schemas.openxmlformats.org/drawingml/2006/main">
              <a:ext uri="{FF2B5EF4-FFF2-40B4-BE49-F238E27FC236}">
                <a16:creationId xmlns:a16="http://schemas.microsoft.com/office/drawing/2014/main" id="{6046D2D4-3E52-42CC-AA32-BB2ED7B91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Delegated Regulation 2024/1774 Articles 30–35</a:t>
            </a:r>
          </a:p>
        </p:txBody>
      </p:sp>
      <p:sp>
        <p:nvSpPr>
          <p:cNvPr id="22" name="page">
            <a:extLst xmlns:a="http://schemas.openxmlformats.org/drawingml/2006/main">
              <a:ext uri="{FF2B5EF4-FFF2-40B4-BE49-F238E27FC236}">
                <a16:creationId xmlns:a16="http://schemas.microsoft.com/office/drawing/2014/main" id="{3ED6A090-4AA7-49BF-B06F-CDEEF728A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6923137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8CCBB315-8C61-4F6F-AB7A-6E4A25520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30F9CC6-7066-40D3-BFCF-B030FF6720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A major incident creates parallel operational and regulatory clocks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2F50C157-7075-4863-B257-D9F6AEDB1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20CF396C-CCAB-4EA0-A23B-50A65198D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28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Record awareness and major-classification times separately. Continue containment and recovery while reporting.</a:t>
            </a:r>
          </a:p>
        </p:txBody>
      </p:sp>
      <p:sp>
        <p:nvSpPr>
          <p:cNvPr id="5" name="bar0">
            <a:extLst xmlns:a="http://schemas.openxmlformats.org/drawingml/2006/main">
              <a:ext uri="{FF2B5EF4-FFF2-40B4-BE49-F238E27FC236}">
                <a16:creationId xmlns:a16="http://schemas.microsoft.com/office/drawing/2014/main" id="{AB413743-B6BB-419C-8662-10CB982A6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905125"/>
            <a:ext cx="18097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708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0">
            <a:extLst xmlns:a="http://schemas.openxmlformats.org/drawingml/2006/main">
              <a:ext uri="{FF2B5EF4-FFF2-40B4-BE49-F238E27FC236}">
                <a16:creationId xmlns:a16="http://schemas.microsoft.com/office/drawing/2014/main" id="{8F4BB1B0-A4C0-4C6A-B497-003C82A5F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1945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AWARENESS</a:t>
            </a:r>
          </a:p>
        </p:txBody>
      </p:sp>
      <p:sp>
        <p:nvSpPr>
          <p:cNvPr id="7" name="t0">
            <a:extLst xmlns:a="http://schemas.openxmlformats.org/drawingml/2006/main">
              <a:ext uri="{FF2B5EF4-FFF2-40B4-BE49-F238E27FC236}">
                <a16:creationId xmlns:a16="http://schemas.microsoft.com/office/drawing/2014/main" id="{9004A025-45BC-461D-9086-1E29936CE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71875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T0</a:t>
            </a:r>
          </a:p>
        </p:txBody>
      </p:sp>
      <p:sp>
        <p:nvSpPr>
          <p:cNvPr id="8" name="d0">
            <a:extLst xmlns:a="http://schemas.openxmlformats.org/drawingml/2006/main">
              <a:ext uri="{FF2B5EF4-FFF2-40B4-BE49-F238E27FC236}">
                <a16:creationId xmlns:a16="http://schemas.microsoft.com/office/drawing/2014/main" id="{B033CA4B-0873-4767-90AD-A2285E808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95750"/>
            <a:ext cx="1809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243143"/>
                </a:solidFill>
              </a:defRPr>
            </a:pPr>
            <a:r>
              <a:rPr sz="1275" b="0">
                <a:solidFill>
                  <a:srgbClr val="243143"/>
                </a:solidFill>
              </a:rPr>
              <a:t>Open D07 record and begin triage</a:t>
            </a:r>
          </a:p>
        </p:txBody>
      </p:sp>
      <p:sp>
        <p:nvSpPr>
          <p:cNvPr id="9" name="bar1">
            <a:extLst xmlns:a="http://schemas.openxmlformats.org/drawingml/2006/main">
              <a:ext uri="{FF2B5EF4-FFF2-40B4-BE49-F238E27FC236}">
                <a16:creationId xmlns:a16="http://schemas.microsoft.com/office/drawing/2014/main" id="{4B8FF009-0D38-4C5F-8294-DF3411B71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28925" y="2905125"/>
            <a:ext cx="18097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708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e1">
            <a:extLst xmlns:a="http://schemas.openxmlformats.org/drawingml/2006/main">
              <a:ext uri="{FF2B5EF4-FFF2-40B4-BE49-F238E27FC236}">
                <a16:creationId xmlns:a16="http://schemas.microsoft.com/office/drawing/2014/main" id="{469DF977-9D0D-49D9-A965-938B614D6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28925" y="321945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085"/>
                </a:solidFill>
              </a:defRPr>
            </a:pPr>
            <a:r>
              <a:rPr sz="1050" b="1">
                <a:solidFill>
                  <a:srgbClr val="667085"/>
                </a:solidFill>
              </a:rPr>
              <a:t>CLASSIFY</a:t>
            </a:r>
          </a:p>
        </p:txBody>
      </p:sp>
      <p:sp>
        <p:nvSpPr>
          <p:cNvPr id="11" name="t1">
            <a:extLst xmlns:a="http://schemas.openxmlformats.org/drawingml/2006/main">
              <a:ext uri="{FF2B5EF4-FFF2-40B4-BE49-F238E27FC236}">
                <a16:creationId xmlns:a16="http://schemas.microsoft.com/office/drawing/2014/main" id="{D708AEDF-3206-4A23-8660-A3CF2A420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28925" y="3571875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≤ 24h</a:t>
            </a:r>
          </a:p>
        </p:txBody>
      </p:sp>
      <p:sp>
        <p:nvSpPr>
          <p:cNvPr id="12" name="d1">
            <a:extLst xmlns:a="http://schemas.openxmlformats.org/drawingml/2006/main">
              <a:ext uri="{FF2B5EF4-FFF2-40B4-BE49-F238E27FC236}">
                <a16:creationId xmlns:a16="http://schemas.microsoft.com/office/drawing/2014/main" id="{6813A3CC-4B2D-4A0A-9E64-C41830ECC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28925" y="4095750"/>
            <a:ext cx="1809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243143"/>
                </a:solidFill>
              </a:defRPr>
            </a:pPr>
            <a:r>
              <a:rPr sz="1275" b="0">
                <a:solidFill>
                  <a:srgbClr val="243143"/>
                </a:solidFill>
              </a:rPr>
              <a:t>Assess major status; if major later, report within 4h of classification</a:t>
            </a:r>
          </a:p>
        </p:txBody>
      </p:sp>
      <p:sp>
        <p:nvSpPr>
          <p:cNvPr id="13" name="bar2">
            <a:extLst xmlns:a="http://schemas.openxmlformats.org/drawingml/2006/main">
              <a:ext uri="{FF2B5EF4-FFF2-40B4-BE49-F238E27FC236}">
                <a16:creationId xmlns:a16="http://schemas.microsoft.com/office/drawing/2014/main" id="{94FB480D-F1F1-4D77-9223-088CF6602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2905125"/>
            <a:ext cx="18097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F6B7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e2">
            <a:extLst xmlns:a="http://schemas.openxmlformats.org/drawingml/2006/main">
              <a:ext uri="{FF2B5EF4-FFF2-40B4-BE49-F238E27FC236}">
                <a16:creationId xmlns:a16="http://schemas.microsoft.com/office/drawing/2014/main" id="{FAC69F3E-A98F-45CE-AF37-1720328BF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321945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0F6B78"/>
                </a:solidFill>
              </a:defRPr>
            </a:pPr>
            <a:r>
              <a:rPr sz="1050" b="1">
                <a:solidFill>
                  <a:srgbClr val="0F6B78"/>
                </a:solidFill>
              </a:rPr>
              <a:t>INITIAL</a:t>
            </a:r>
          </a:p>
        </p:txBody>
      </p:sp>
      <p:sp>
        <p:nvSpPr>
          <p:cNvPr id="15" name="t2">
            <a:extLst xmlns:a="http://schemas.openxmlformats.org/drawingml/2006/main">
              <a:ext uri="{FF2B5EF4-FFF2-40B4-BE49-F238E27FC236}">
                <a16:creationId xmlns:a16="http://schemas.microsoft.com/office/drawing/2014/main" id="{12242BB4-B61C-47DB-83B0-D54062550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3571875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≤ 4h / 24h</a:t>
            </a:r>
          </a:p>
        </p:txBody>
      </p:sp>
      <p:sp>
        <p:nvSpPr>
          <p:cNvPr id="16" name="d2">
            <a:extLst xmlns:a="http://schemas.openxmlformats.org/drawingml/2006/main">
              <a:ext uri="{FF2B5EF4-FFF2-40B4-BE49-F238E27FC236}">
                <a16:creationId xmlns:a16="http://schemas.microsoft.com/office/drawing/2014/main" id="{F2EB0689-8B58-47B5-88EB-25272D765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4095750"/>
            <a:ext cx="1809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243143"/>
                </a:solidFill>
              </a:defRPr>
            </a:pPr>
            <a:r>
              <a:rPr sz="1275" b="0">
                <a:solidFill>
                  <a:srgbClr val="243143"/>
                </a:solidFill>
              </a:rPr>
              <a:t>As early as possible; 4h from major classification and no later than 24h from awareness</a:t>
            </a:r>
          </a:p>
        </p:txBody>
      </p:sp>
      <p:sp>
        <p:nvSpPr>
          <p:cNvPr id="17" name="bar3">
            <a:extLst xmlns:a="http://schemas.openxmlformats.org/drawingml/2006/main">
              <a:ext uri="{FF2B5EF4-FFF2-40B4-BE49-F238E27FC236}">
                <a16:creationId xmlns:a16="http://schemas.microsoft.com/office/drawing/2014/main" id="{E24650C3-0B89-4172-9374-9EB721B7F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5175" y="2905125"/>
            <a:ext cx="18097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F6B7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e3">
            <a:extLst xmlns:a="http://schemas.openxmlformats.org/drawingml/2006/main">
              <a:ext uri="{FF2B5EF4-FFF2-40B4-BE49-F238E27FC236}">
                <a16:creationId xmlns:a16="http://schemas.microsoft.com/office/drawing/2014/main" id="{8FE0FC47-8AFD-4F54-AB33-D7F610E6D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5175" y="321945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0F6B78"/>
                </a:solidFill>
              </a:defRPr>
            </a:pPr>
            <a:r>
              <a:rPr sz="1050" b="1">
                <a:solidFill>
                  <a:srgbClr val="0F6B78"/>
                </a:solidFill>
              </a:rPr>
              <a:t>INTERMEDIATE</a:t>
            </a:r>
          </a:p>
        </p:txBody>
      </p:sp>
      <p:sp>
        <p:nvSpPr>
          <p:cNvPr id="19" name="t3">
            <a:extLst xmlns:a="http://schemas.openxmlformats.org/drawingml/2006/main">
              <a:ext uri="{FF2B5EF4-FFF2-40B4-BE49-F238E27FC236}">
                <a16:creationId xmlns:a16="http://schemas.microsoft.com/office/drawing/2014/main" id="{64EE7CC7-B930-4152-BAAE-118AC5CD1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5175" y="3571875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≤ 72h</a:t>
            </a:r>
          </a:p>
        </p:txBody>
      </p:sp>
      <p:sp>
        <p:nvSpPr>
          <p:cNvPr id="20" name="d3">
            <a:extLst xmlns:a="http://schemas.openxmlformats.org/drawingml/2006/main">
              <a:ext uri="{FF2B5EF4-FFF2-40B4-BE49-F238E27FC236}">
                <a16:creationId xmlns:a16="http://schemas.microsoft.com/office/drawing/2014/main" id="{AAC07B8D-E439-4F36-86E5-5DB5D0497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5175" y="4095750"/>
            <a:ext cx="1809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243143"/>
                </a:solidFill>
              </a:defRPr>
            </a:pPr>
            <a:r>
              <a:rPr sz="1275" b="0">
                <a:solidFill>
                  <a:srgbClr val="243143"/>
                </a:solidFill>
              </a:rPr>
              <a:t>Report even if unchanged; update when regular activity recovers</a:t>
            </a:r>
          </a:p>
        </p:txBody>
      </p:sp>
      <p:sp>
        <p:nvSpPr>
          <p:cNvPr id="21" name="bar4">
            <a:extLst xmlns:a="http://schemas.openxmlformats.org/drawingml/2006/main">
              <a:ext uri="{FF2B5EF4-FFF2-40B4-BE49-F238E27FC236}">
                <a16:creationId xmlns:a16="http://schemas.microsoft.com/office/drawing/2014/main" id="{054FFD4C-2089-4C51-8956-03C6AC549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58300" y="2905125"/>
            <a:ext cx="18097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F6B7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e4">
            <a:extLst xmlns:a="http://schemas.openxmlformats.org/drawingml/2006/main">
              <a:ext uri="{FF2B5EF4-FFF2-40B4-BE49-F238E27FC236}">
                <a16:creationId xmlns:a16="http://schemas.microsoft.com/office/drawing/2014/main" id="{8F886B0C-F859-4EA4-8E34-8140B911D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58300" y="321945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0F6B78"/>
                </a:solidFill>
              </a:defRPr>
            </a:pPr>
            <a:r>
              <a:rPr sz="1050" b="1">
                <a:solidFill>
                  <a:srgbClr val="0F6B78"/>
                </a:solidFill>
              </a:rPr>
              <a:t>FINAL</a:t>
            </a:r>
          </a:p>
        </p:txBody>
      </p:sp>
      <p:sp>
        <p:nvSpPr>
          <p:cNvPr id="23" name="t4">
            <a:extLst xmlns:a="http://schemas.openxmlformats.org/drawingml/2006/main">
              <a:ext uri="{FF2B5EF4-FFF2-40B4-BE49-F238E27FC236}">
                <a16:creationId xmlns:a16="http://schemas.microsoft.com/office/drawing/2014/main" id="{D1F8110B-9687-43C2-B578-C916CCDB9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58300" y="3571875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≤ 1 month</a:t>
            </a:r>
          </a:p>
        </p:txBody>
      </p:sp>
      <p:sp>
        <p:nvSpPr>
          <p:cNvPr id="24" name="d4">
            <a:extLst xmlns:a="http://schemas.openxmlformats.org/drawingml/2006/main">
              <a:ext uri="{FF2B5EF4-FFF2-40B4-BE49-F238E27FC236}">
                <a16:creationId xmlns:a16="http://schemas.microsoft.com/office/drawing/2014/main" id="{CC0AF2F8-EBA7-4C81-AC18-18195E589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58300" y="4095750"/>
            <a:ext cx="1809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243143"/>
                </a:solidFill>
              </a:defRPr>
            </a:pPr>
            <a:r>
              <a:rPr sz="1275" b="0">
                <a:solidFill>
                  <a:srgbClr val="243143"/>
                </a:solidFill>
              </a:rPr>
              <a:t>Root cause, impact, resolution and corrective action</a:t>
            </a:r>
          </a:p>
        </p:txBody>
      </p:sp>
      <p:sp>
        <p:nvSpPr>
          <p:cNvPr id="25" name="note">
            <a:extLst xmlns:a="http://schemas.openxmlformats.org/drawingml/2006/main">
              <a:ext uri="{FF2B5EF4-FFF2-40B4-BE49-F238E27FC236}">
                <a16:creationId xmlns:a16="http://schemas.microsoft.com/office/drawing/2014/main" id="{9C61D8FA-EBA1-497B-9B13-0D7BB62B3E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61975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9B1C1C"/>
                </a:solidFill>
              </a:defRPr>
            </a:pPr>
            <a:r>
              <a:rPr sz="1500" b="1">
                <a:solidFill>
                  <a:srgbClr val="9B1C1C"/>
                </a:solidFill>
              </a:rPr>
              <a:t>If a deadline cannot be met, inform the competent authority without undue delay and no later than that deadline, with reasons.</a:t>
            </a:r>
          </a:p>
        </p:txBody>
      </p:sp>
      <p:sp>
        <p:nvSpPr>
          <p:cNvPr id="26" name="footer-rule">
            <a:extLst xmlns:a="http://schemas.openxmlformats.org/drawingml/2006/main">
              <a:ext uri="{FF2B5EF4-FFF2-40B4-BE49-F238E27FC236}">
                <a16:creationId xmlns:a16="http://schemas.microsoft.com/office/drawing/2014/main" id="{F4910902-838F-4FD9-8EC3-DB2DE3170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source">
            <a:extLst xmlns:a="http://schemas.openxmlformats.org/drawingml/2006/main">
              <a:ext uri="{FF2B5EF4-FFF2-40B4-BE49-F238E27FC236}">
                <a16:creationId xmlns:a16="http://schemas.microsoft.com/office/drawing/2014/main" id="{AC189B50-AF44-4901-B4CD-31209A533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DORA Article 19; Delegated Regulation 2025/301 Article 5</a:t>
            </a:r>
          </a:p>
        </p:txBody>
      </p:sp>
      <p:sp>
        <p:nvSpPr>
          <p:cNvPr id="28" name="page">
            <a:extLst xmlns:a="http://schemas.openxmlformats.org/drawingml/2006/main">
              <a:ext uri="{FF2B5EF4-FFF2-40B4-BE49-F238E27FC236}">
                <a16:creationId xmlns:a16="http://schemas.microsoft.com/office/drawing/2014/main" id="{96CFC291-004C-4CA5-836B-86B0B6598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42346337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8F3AA263-8136-4177-822B-75F84C986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C7C5B75-B4C4-4446-BD70-C9F8E4989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A major incident requires critical-service impact plus a high threshold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7EC13FD5-FB5D-426E-9855-CB6B2633D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0A37056D-82EA-482B-BA23-AF080AB9EE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287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Use the full D06 decision tree and RTS 2024/1772. Reassess as facts change.</a:t>
            </a:r>
          </a:p>
        </p:txBody>
      </p:sp>
      <p:sp>
        <p:nvSpPr>
          <p:cNvPr id="5" name="critical">
            <a:extLst xmlns:a="http://schemas.openxmlformats.org/drawingml/2006/main">
              <a:ext uri="{FF2B5EF4-FFF2-40B4-BE49-F238E27FC236}">
                <a16:creationId xmlns:a16="http://schemas.microsoft.com/office/drawing/2014/main" id="{54846E33-7B37-4B62-9D89-4B8221958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71750"/>
            <a:ext cx="32385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4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t">
            <a:extLst xmlns:a="http://schemas.openxmlformats.org/drawingml/2006/main">
              <a:ext uri="{FF2B5EF4-FFF2-40B4-BE49-F238E27FC236}">
                <a16:creationId xmlns:a16="http://schemas.microsoft.com/office/drawing/2014/main" id="{15CAE09C-6074-42DA-94CC-FD82C5306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819400"/>
            <a:ext cx="2762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1  CRITICAL SERVICE</a:t>
            </a:r>
          </a:p>
        </p:txBody>
      </p:sp>
      <p:sp>
        <p:nvSpPr>
          <p:cNvPr id="7" name="cb">
            <a:extLst xmlns:a="http://schemas.openxmlformats.org/drawingml/2006/main">
              <a:ext uri="{FF2B5EF4-FFF2-40B4-BE49-F238E27FC236}">
                <a16:creationId xmlns:a16="http://schemas.microsoft.com/office/drawing/2014/main" id="{89231AD6-F1B1-4ED6-82C8-41EAEE886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333750"/>
            <a:ext cx="26670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43143"/>
                </a:solidFill>
              </a:defRPr>
            </a:pPr>
            <a:r>
              <a:rPr sz="1650" b="0">
                <a:solidFill>
                  <a:srgbClr val="243143"/>
                </a:solidFill>
              </a:rPr>
              <a:t>A critical or important function, authorised financial service—or successful malicious unauthorised access—is affected.</a:t>
            </a:r>
          </a:p>
        </p:txBody>
      </p:sp>
      <p:sp>
        <p:nvSpPr>
          <p:cNvPr id="8" name="plus">
            <a:extLst xmlns:a="http://schemas.openxmlformats.org/drawingml/2006/main">
              <a:ext uri="{FF2B5EF4-FFF2-40B4-BE49-F238E27FC236}">
                <a16:creationId xmlns:a16="http://schemas.microsoft.com/office/drawing/2014/main" id="{2B8FCDE2-069E-424C-A9A5-F0C6D0324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3333750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00" b="1">
                <a:solidFill>
                  <a:srgbClr val="111111"/>
                </a:solidFill>
              </a:defRPr>
            </a:pPr>
            <a:r>
              <a:rPr sz="3000" b="1">
                <a:solidFill>
                  <a:srgbClr val="111111"/>
                </a:solidFill>
              </a:rPr>
              <a:t>+</a:t>
            </a:r>
          </a:p>
        </p:txBody>
      </p:sp>
      <p:sp>
        <p:nvSpPr>
          <p:cNvPr id="9" name="threshold">
            <a:extLst xmlns:a="http://schemas.openxmlformats.org/drawingml/2006/main">
              <a:ext uri="{FF2B5EF4-FFF2-40B4-BE49-F238E27FC236}">
                <a16:creationId xmlns:a16="http://schemas.microsoft.com/office/drawing/2014/main" id="{72211368-82C8-47CF-8898-C179EF115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5850" y="2571750"/>
            <a:ext cx="661035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AF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th">
            <a:extLst xmlns:a="http://schemas.openxmlformats.org/drawingml/2006/main">
              <a:ext uri="{FF2B5EF4-FFF2-40B4-BE49-F238E27FC236}">
                <a16:creationId xmlns:a16="http://schemas.microsoft.com/office/drawing/2014/main" id="{B9784EF7-1441-4D36-83A1-9B7614525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19400"/>
            <a:ext cx="590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F6B78"/>
                </a:solidFill>
              </a:defRPr>
            </a:pPr>
            <a:r>
              <a:rPr sz="1275" b="1">
                <a:solidFill>
                  <a:srgbClr val="0F6B78"/>
                </a:solidFill>
              </a:rPr>
              <a:t>2  HIGH THRESHOLD</a:t>
            </a:r>
          </a:p>
        </p:txBody>
      </p:sp>
      <p:sp>
        <p:nvSpPr>
          <p:cNvPr id="11" name="tb">
            <a:extLst xmlns:a="http://schemas.openxmlformats.org/drawingml/2006/main">
              <a:ext uri="{FF2B5EF4-FFF2-40B4-BE49-F238E27FC236}">
                <a16:creationId xmlns:a16="http://schemas.microsoft.com/office/drawing/2014/main" id="{7754C725-176C-42EC-A1DE-4F693A42A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333750"/>
            <a:ext cx="5905500" cy="1285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43143"/>
                </a:solidFill>
              </a:defRPr>
            </a:pPr>
            <a:r>
              <a:rPr sz="1650" b="0">
                <a:solidFill>
                  <a:srgbClr val="243143"/>
                </a:solidFill>
              </a:rPr>
              <a:t>Either the malicious unauthorised-access data threshold is met, or at least two other thresholds are met: clients/transactions, reputation, duration/downtime, geography, data loss or EUR 100k economic impact.</a:t>
            </a:r>
          </a:p>
        </p:txBody>
      </p:sp>
      <p:sp>
        <p:nvSpPr>
          <p:cNvPr id="12" name="rule">
            <a:extLst xmlns:a="http://schemas.openxmlformats.org/drawingml/2006/main">
              <a:ext uri="{FF2B5EF4-FFF2-40B4-BE49-F238E27FC236}">
                <a16:creationId xmlns:a16="http://schemas.microsoft.com/office/drawing/2014/main" id="{9856A196-2BCE-4232-9D70-741184FD7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29250"/>
            <a:ext cx="10820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8A6100"/>
                </a:solidFill>
              </a:defRPr>
            </a:pPr>
            <a:r>
              <a:rPr sz="1500" b="1">
                <a:solidFill>
                  <a:srgbClr val="8A6100"/>
                </a:solidFill>
              </a:rPr>
              <a:t>Article 16 firms are exempt from the recurring-incident aggregation rule—but recurring events still belong in trend and risk analysis.</a:t>
            </a:r>
          </a:p>
        </p:txBody>
      </p:sp>
      <p:sp>
        <p:nvSpPr>
          <p:cNvPr id="13" name="footer-rule">
            <a:extLst xmlns:a="http://schemas.openxmlformats.org/drawingml/2006/main">
              <a:ext uri="{FF2B5EF4-FFF2-40B4-BE49-F238E27FC236}">
                <a16:creationId xmlns:a16="http://schemas.microsoft.com/office/drawing/2014/main" id="{C54CBC89-DCD5-4D49-9186-6D52EDE7E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ource">
            <a:extLst xmlns:a="http://schemas.openxmlformats.org/drawingml/2006/main">
              <a:ext uri="{FF2B5EF4-FFF2-40B4-BE49-F238E27FC236}">
                <a16:creationId xmlns:a16="http://schemas.microsoft.com/office/drawing/2014/main" id="{216BA043-D7DD-428E-AB4E-41277D868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Delegated Regulation 2024/1772 Articles 8–9</a:t>
            </a:r>
          </a:p>
        </p:txBody>
      </p:sp>
      <p:sp>
        <p:nvSpPr>
          <p:cNvPr id="15" name="page">
            <a:extLst xmlns:a="http://schemas.openxmlformats.org/drawingml/2006/main">
              <a:ext uri="{FF2B5EF4-FFF2-40B4-BE49-F238E27FC236}">
                <a16:creationId xmlns:a16="http://schemas.microsoft.com/office/drawing/2014/main" id="{DD11436F-4362-480B-B954-7401D4265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43718648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CD709F3D-2456-4A9E-A207-B54F531D8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667085"/>
                </a:solidFill>
              </a:defRPr>
            </a:pPr>
            <a:r>
              <a:rPr sz="975" b="1">
                <a:solidFill>
                  <a:srgbClr val="667085"/>
                </a:solidFill>
              </a:rPr>
              <a:t>DORA SNI TRAINING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2B0A538-1C9A-48BE-9F2A-59FC63806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23900"/>
            <a:ext cx="10668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11111"/>
                </a:solidFill>
              </a:defRPr>
            </a:pPr>
            <a:r>
              <a:rPr sz="2550" b="1">
                <a:solidFill>
                  <a:srgbClr val="111111"/>
                </a:solidFill>
              </a:rPr>
              <a:t>Recovery targets are only credible when they are tested</a:t>
            </a:r>
          </a:p>
        </p:txBody>
      </p:sp>
      <p:sp>
        <p:nvSpPr>
          <p:cNvPr id="3" name="top-rule">
            <a:extLst xmlns:a="http://schemas.openxmlformats.org/drawingml/2006/main">
              <a:ext uri="{FF2B5EF4-FFF2-40B4-BE49-F238E27FC236}">
                <a16:creationId xmlns:a16="http://schemas.microsoft.com/office/drawing/2014/main" id="{FF4EF360-7463-4AF8-B693-5D71DCB4C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lead">
            <a:extLst xmlns:a="http://schemas.openxmlformats.org/drawingml/2006/main">
              <a:ext uri="{FF2B5EF4-FFF2-40B4-BE49-F238E27FC236}">
                <a16:creationId xmlns:a16="http://schemas.microsoft.com/office/drawing/2014/main" id="{AAB41E03-5B11-4D3C-A244-CDF9E1F96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47850"/>
            <a:ext cx="1047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7085"/>
                </a:solidFill>
              </a:defRPr>
            </a:pPr>
            <a:r>
              <a:rPr sz="1800" b="0">
                <a:solidFill>
                  <a:srgbClr val="667085"/>
                </a:solidFill>
              </a:rPr>
              <a:t>RTO and RPO require business ownership, technical validation and dependency alignment.</a:t>
            </a:r>
          </a:p>
        </p:txBody>
      </p:sp>
      <p:sp>
        <p:nvSpPr>
          <p:cNvPr id="5" name="label-270">
            <a:extLst xmlns:a="http://schemas.openxmlformats.org/drawingml/2006/main">
              <a:ext uri="{FF2B5EF4-FFF2-40B4-BE49-F238E27FC236}">
                <a16:creationId xmlns:a16="http://schemas.microsoft.com/office/drawing/2014/main" id="{E033DD62-08D6-4838-B927-C317172B8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5717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ANALYSE</a:t>
            </a:r>
          </a:p>
        </p:txBody>
      </p:sp>
      <p:sp>
        <p:nvSpPr>
          <p:cNvPr id="6" name="body-270">
            <a:extLst xmlns:a="http://schemas.openxmlformats.org/drawingml/2006/main">
              <a:ext uri="{FF2B5EF4-FFF2-40B4-BE49-F238E27FC236}">
                <a16:creationId xmlns:a16="http://schemas.microsoft.com/office/drawing/2014/main" id="{08DF94BF-0C67-4386-B419-07D3D72AB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5527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Set MTPD, RTO, RPO and minimum service for each critical function.</a:t>
            </a:r>
          </a:p>
        </p:txBody>
      </p:sp>
      <p:sp>
        <p:nvSpPr>
          <p:cNvPr id="7" name="rule-270">
            <a:extLst xmlns:a="http://schemas.openxmlformats.org/drawingml/2006/main">
              <a:ext uri="{FF2B5EF4-FFF2-40B4-BE49-F238E27FC236}">
                <a16:creationId xmlns:a16="http://schemas.microsoft.com/office/drawing/2014/main" id="{E745D172-837E-47DE-AFE2-2383EA073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0289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abel-352">
            <a:extLst xmlns:a="http://schemas.openxmlformats.org/drawingml/2006/main">
              <a:ext uri="{FF2B5EF4-FFF2-40B4-BE49-F238E27FC236}">
                <a16:creationId xmlns:a16="http://schemas.microsoft.com/office/drawing/2014/main" id="{E4226409-1BBD-4432-9274-9D37EFCA0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528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DESIGN</a:t>
            </a:r>
          </a:p>
        </p:txBody>
      </p:sp>
      <p:sp>
        <p:nvSpPr>
          <p:cNvPr id="9" name="body-352">
            <a:extLst xmlns:a="http://schemas.openxmlformats.org/drawingml/2006/main">
              <a:ext uri="{FF2B5EF4-FFF2-40B4-BE49-F238E27FC236}">
                <a16:creationId xmlns:a16="http://schemas.microsoft.com/office/drawing/2014/main" id="{18829488-F638-4711-BCEF-B992DC645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3337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Align backups, identity, network, providers, workarounds and recovery sequence.</a:t>
            </a:r>
          </a:p>
        </p:txBody>
      </p:sp>
      <p:sp>
        <p:nvSpPr>
          <p:cNvPr id="10" name="rule-352">
            <a:extLst xmlns:a="http://schemas.openxmlformats.org/drawingml/2006/main">
              <a:ext uri="{FF2B5EF4-FFF2-40B4-BE49-F238E27FC236}">
                <a16:creationId xmlns:a16="http://schemas.microsoft.com/office/drawing/2014/main" id="{8AC2D2FF-5032-485F-AC69-43962C7F1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8100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abel-434">
            <a:extLst xmlns:a="http://schemas.openxmlformats.org/drawingml/2006/main">
              <a:ext uri="{FF2B5EF4-FFF2-40B4-BE49-F238E27FC236}">
                <a16:creationId xmlns:a16="http://schemas.microsoft.com/office/drawing/2014/main" id="{1A23901C-7B8B-4A85-A7BD-31719D000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1338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EXERCISE</a:t>
            </a:r>
          </a:p>
        </p:txBody>
      </p:sp>
      <p:sp>
        <p:nvSpPr>
          <p:cNvPr id="12" name="body-434">
            <a:extLst xmlns:a="http://schemas.openxmlformats.org/drawingml/2006/main">
              <a:ext uri="{FF2B5EF4-FFF2-40B4-BE49-F238E27FC236}">
                <a16:creationId xmlns:a16="http://schemas.microsoft.com/office/drawing/2014/main" id="{EB50080A-0444-480F-84D1-9D403A032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1148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Run incident/continuity scenarios and test the Central Bank reporting workflow.</a:t>
            </a:r>
          </a:p>
        </p:txBody>
      </p:sp>
      <p:sp>
        <p:nvSpPr>
          <p:cNvPr id="13" name="rule-434">
            <a:extLst xmlns:a="http://schemas.openxmlformats.org/drawingml/2006/main">
              <a:ext uri="{FF2B5EF4-FFF2-40B4-BE49-F238E27FC236}">
                <a16:creationId xmlns:a16="http://schemas.microsoft.com/office/drawing/2014/main" id="{8D5808F6-9BC7-479D-AAA7-48DA5992A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910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abel-516">
            <a:extLst xmlns:a="http://schemas.openxmlformats.org/drawingml/2006/main">
              <a:ext uri="{FF2B5EF4-FFF2-40B4-BE49-F238E27FC236}">
                <a16:creationId xmlns:a16="http://schemas.microsoft.com/office/drawing/2014/main" id="{7BDB91A8-D6D1-4847-847A-CD8541CB0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91490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RESTORE</a:t>
            </a:r>
          </a:p>
        </p:txBody>
      </p:sp>
      <p:sp>
        <p:nvSpPr>
          <p:cNvPr id="15" name="body-516">
            <a:extLst xmlns:a="http://schemas.openxmlformats.org/drawingml/2006/main">
              <a:ext uri="{FF2B5EF4-FFF2-40B4-BE49-F238E27FC236}">
                <a16:creationId xmlns:a16="http://schemas.microsoft.com/office/drawing/2014/main" id="{028E1D6A-16FC-43C0-90E1-208BC7C7D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9585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Recover representative critical data or systems and validate integrity and usability.</a:t>
            </a:r>
          </a:p>
        </p:txBody>
      </p:sp>
      <p:sp>
        <p:nvSpPr>
          <p:cNvPr id="16" name="rule-516">
            <a:extLst xmlns:a="http://schemas.openxmlformats.org/drawingml/2006/main">
              <a:ext uri="{FF2B5EF4-FFF2-40B4-BE49-F238E27FC236}">
                <a16:creationId xmlns:a16="http://schemas.microsoft.com/office/drawing/2014/main" id="{7B3662F5-8DA3-4E06-BFEB-BAA7F96A8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37210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label-598">
            <a:extLst xmlns:a="http://schemas.openxmlformats.org/drawingml/2006/main">
              <a:ext uri="{FF2B5EF4-FFF2-40B4-BE49-F238E27FC236}">
                <a16:creationId xmlns:a16="http://schemas.microsoft.com/office/drawing/2014/main" id="{976E87B3-43A8-4258-9E42-F3CCE8B9C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695950"/>
            <a:ext cx="1857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F6B78"/>
                </a:solidFill>
              </a:defRPr>
            </a:pPr>
            <a:r>
              <a:rPr sz="1125" b="1">
                <a:solidFill>
                  <a:srgbClr val="0F6B78"/>
                </a:solidFill>
              </a:rPr>
              <a:t>IMPROVE</a:t>
            </a:r>
          </a:p>
        </p:txBody>
      </p:sp>
      <p:sp>
        <p:nvSpPr>
          <p:cNvPr id="18" name="body-598">
            <a:extLst xmlns:a="http://schemas.openxmlformats.org/drawingml/2006/main">
              <a:ext uri="{FF2B5EF4-FFF2-40B4-BE49-F238E27FC236}">
                <a16:creationId xmlns:a16="http://schemas.microsoft.com/office/drawing/2014/main" id="{B39E13C0-EF5E-476D-B599-346A9BFC8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5676900"/>
            <a:ext cx="819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43143"/>
                </a:solidFill>
              </a:defRPr>
            </a:pPr>
            <a:r>
              <a:rPr sz="1575" b="0">
                <a:solidFill>
                  <a:srgbClr val="243143"/>
                </a:solidFill>
              </a:rPr>
              <a:t>Risk-rate failures, contain exposure, remediate and retest before closure.</a:t>
            </a:r>
          </a:p>
        </p:txBody>
      </p:sp>
      <p:sp>
        <p:nvSpPr>
          <p:cNvPr id="19" name="rule-598">
            <a:extLst xmlns:a="http://schemas.openxmlformats.org/drawingml/2006/main">
              <a:ext uri="{FF2B5EF4-FFF2-40B4-BE49-F238E27FC236}">
                <a16:creationId xmlns:a16="http://schemas.microsoft.com/office/drawing/2014/main" id="{499B0E39-6320-4A54-88F4-57982D686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6153150"/>
            <a:ext cx="102489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footer-rule">
            <a:extLst xmlns:a="http://schemas.openxmlformats.org/drawingml/2006/main">
              <a:ext uri="{FF2B5EF4-FFF2-40B4-BE49-F238E27FC236}">
                <a16:creationId xmlns:a16="http://schemas.microsoft.com/office/drawing/2014/main" id="{FB7A6491-8A5E-4B89-B8E2-935BDE3D8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0D5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source">
            <a:extLst xmlns:a="http://schemas.openxmlformats.org/drawingml/2006/main">
              <a:ext uri="{FF2B5EF4-FFF2-40B4-BE49-F238E27FC236}">
                <a16:creationId xmlns:a16="http://schemas.microsoft.com/office/drawing/2014/main" id="{E63C224E-5A04-4CCA-A17F-F50171CBF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534150"/>
            <a:ext cx="9144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667085"/>
                </a:solidFill>
              </a:defRPr>
            </a:pPr>
            <a:r>
              <a:rPr sz="825" b="0">
                <a:solidFill>
                  <a:srgbClr val="667085"/>
                </a:solidFill>
              </a:rPr>
              <a:t>DORA Articles 16(1)(f)–(h), 24–25; Delegated Regulation 2024/1774 Articles 36, 39–40</a:t>
            </a:r>
          </a:p>
        </p:txBody>
      </p:sp>
      <p:sp>
        <p:nvSpPr>
          <p:cNvPr id="22" name="page">
            <a:extLst xmlns:a="http://schemas.openxmlformats.org/drawingml/2006/main">
              <a:ext uri="{FF2B5EF4-FFF2-40B4-BE49-F238E27FC236}">
                <a16:creationId xmlns:a16="http://schemas.microsoft.com/office/drawing/2014/main" id="{7D36046F-27B4-465B-9D93-8227B08FC5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534150"/>
            <a:ext cx="6477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667085"/>
                </a:solidFill>
              </a:defRPr>
            </a:pPr>
            <a:r>
              <a:rPr sz="825" b="1">
                <a:solidFill>
                  <a:srgbClr val="667085"/>
                </a:solidFill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36455839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2026-07-22T18:01:34.9360000Z</dcterms:created>
  <dcterms:modified xsi:type="dcterms:W3CDTF">2026-07-22T18:01:34.9360000Z</dcterms:modified>
</coreProperties>
</file>